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2" r:id="rId6"/>
    <p:sldId id="263" r:id="rId7"/>
    <p:sldId id="268" r:id="rId8"/>
    <p:sldId id="265" r:id="rId9"/>
    <p:sldId id="266" r:id="rId10"/>
    <p:sldId id="267" r:id="rId11"/>
    <p:sldId id="270" r:id="rId12"/>
    <p:sldId id="27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6" d="100"/>
          <a:sy n="106" d="100"/>
        </p:scale>
        <p:origin x="25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ACE2D3E-EAE2-4334-9FCC-9B0B5B15F781}" type="datetimeFigureOut">
              <a:rPr lang="en-GB" smtClean="0"/>
              <a:t>26/05/2022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44430B-B949-4CF2-B664-73009A66C6F4}" type="slidenum">
              <a:rPr lang="en-GB" smtClean="0"/>
              <a:t>‹#›</a:t>
            </a:fld>
            <a:endParaRPr lang="en-GB"/>
          </a:p>
        </p:txBody>
      </p:sp>
    </p:spTree>
    <p:extLst>
      <p:ext uri="{BB962C8B-B14F-4D97-AF65-F5344CB8AC3E}">
        <p14:creationId xmlns:p14="http://schemas.microsoft.com/office/powerpoint/2010/main" val="1852079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ACE2D3E-EAE2-4334-9FCC-9B0B5B15F781}" type="datetimeFigureOut">
              <a:rPr lang="en-GB" smtClean="0"/>
              <a:t>26/05/2022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44430B-B949-4CF2-B664-73009A66C6F4}" type="slidenum">
              <a:rPr lang="en-GB" smtClean="0"/>
              <a:t>‹#›</a:t>
            </a:fld>
            <a:endParaRPr lang="en-GB"/>
          </a:p>
        </p:txBody>
      </p:sp>
    </p:spTree>
    <p:extLst>
      <p:ext uri="{BB962C8B-B14F-4D97-AF65-F5344CB8AC3E}">
        <p14:creationId xmlns:p14="http://schemas.microsoft.com/office/powerpoint/2010/main" val="212768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ACE2D3E-EAE2-4334-9FCC-9B0B5B15F781}" type="datetimeFigureOut">
              <a:rPr lang="en-GB" smtClean="0"/>
              <a:t>26/05/2022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44430B-B949-4CF2-B664-73009A66C6F4}" type="slidenum">
              <a:rPr lang="en-GB" smtClean="0"/>
              <a:t>‹#›</a:t>
            </a:fld>
            <a:endParaRPr lang="en-GB"/>
          </a:p>
        </p:txBody>
      </p:sp>
    </p:spTree>
    <p:extLst>
      <p:ext uri="{BB962C8B-B14F-4D97-AF65-F5344CB8AC3E}">
        <p14:creationId xmlns:p14="http://schemas.microsoft.com/office/powerpoint/2010/main" val="4093005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ACE2D3E-EAE2-4334-9FCC-9B0B5B15F781}" type="datetimeFigureOut">
              <a:rPr lang="en-GB" smtClean="0"/>
              <a:t>26/05/2022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44430B-B949-4CF2-B664-73009A66C6F4}" type="slidenum">
              <a:rPr lang="en-GB" smtClean="0"/>
              <a:t>‹#›</a:t>
            </a:fld>
            <a:endParaRPr lang="en-GB"/>
          </a:p>
        </p:txBody>
      </p:sp>
    </p:spTree>
    <p:extLst>
      <p:ext uri="{BB962C8B-B14F-4D97-AF65-F5344CB8AC3E}">
        <p14:creationId xmlns:p14="http://schemas.microsoft.com/office/powerpoint/2010/main" val="1857234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ACE2D3E-EAE2-4334-9FCC-9B0B5B15F781}" type="datetimeFigureOut">
              <a:rPr lang="en-GB" smtClean="0"/>
              <a:t>26/05/2022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44430B-B949-4CF2-B664-73009A66C6F4}" type="slidenum">
              <a:rPr lang="en-GB" smtClean="0"/>
              <a:t>‹#›</a:t>
            </a:fld>
            <a:endParaRPr lang="en-GB"/>
          </a:p>
        </p:txBody>
      </p:sp>
    </p:spTree>
    <p:extLst>
      <p:ext uri="{BB962C8B-B14F-4D97-AF65-F5344CB8AC3E}">
        <p14:creationId xmlns:p14="http://schemas.microsoft.com/office/powerpoint/2010/main" val="144591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ACE2D3E-EAE2-4334-9FCC-9B0B5B15F781}" type="datetimeFigureOut">
              <a:rPr lang="en-GB" smtClean="0"/>
              <a:t>26/05/2022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44430B-B949-4CF2-B664-73009A66C6F4}" type="slidenum">
              <a:rPr lang="en-GB" smtClean="0"/>
              <a:t>‹#›</a:t>
            </a:fld>
            <a:endParaRPr lang="en-GB"/>
          </a:p>
        </p:txBody>
      </p:sp>
    </p:spTree>
    <p:extLst>
      <p:ext uri="{BB962C8B-B14F-4D97-AF65-F5344CB8AC3E}">
        <p14:creationId xmlns:p14="http://schemas.microsoft.com/office/powerpoint/2010/main" val="187379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ACE2D3E-EAE2-4334-9FCC-9B0B5B15F781}" type="datetimeFigureOut">
              <a:rPr lang="en-GB" smtClean="0"/>
              <a:t>26/05/2022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D44430B-B949-4CF2-B664-73009A66C6F4}" type="slidenum">
              <a:rPr lang="en-GB" smtClean="0"/>
              <a:t>‹#›</a:t>
            </a:fld>
            <a:endParaRPr lang="en-GB"/>
          </a:p>
        </p:txBody>
      </p:sp>
    </p:spTree>
    <p:extLst>
      <p:ext uri="{BB962C8B-B14F-4D97-AF65-F5344CB8AC3E}">
        <p14:creationId xmlns:p14="http://schemas.microsoft.com/office/powerpoint/2010/main" val="1003270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ACE2D3E-EAE2-4334-9FCC-9B0B5B15F781}" type="datetimeFigureOut">
              <a:rPr lang="en-GB" smtClean="0"/>
              <a:t>26/05/2022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D44430B-B949-4CF2-B664-73009A66C6F4}" type="slidenum">
              <a:rPr lang="en-GB" smtClean="0"/>
              <a:t>‹#›</a:t>
            </a:fld>
            <a:endParaRPr lang="en-GB"/>
          </a:p>
        </p:txBody>
      </p:sp>
    </p:spTree>
    <p:extLst>
      <p:ext uri="{BB962C8B-B14F-4D97-AF65-F5344CB8AC3E}">
        <p14:creationId xmlns:p14="http://schemas.microsoft.com/office/powerpoint/2010/main" val="2483616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CE2D3E-EAE2-4334-9FCC-9B0B5B15F781}" type="datetimeFigureOut">
              <a:rPr lang="en-GB" smtClean="0"/>
              <a:t>26/05/2022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D44430B-B949-4CF2-B664-73009A66C6F4}" type="slidenum">
              <a:rPr lang="en-GB" smtClean="0"/>
              <a:t>‹#›</a:t>
            </a:fld>
            <a:endParaRPr lang="en-GB"/>
          </a:p>
        </p:txBody>
      </p:sp>
    </p:spTree>
    <p:extLst>
      <p:ext uri="{BB962C8B-B14F-4D97-AF65-F5344CB8AC3E}">
        <p14:creationId xmlns:p14="http://schemas.microsoft.com/office/powerpoint/2010/main" val="343046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ACE2D3E-EAE2-4334-9FCC-9B0B5B15F781}" type="datetimeFigureOut">
              <a:rPr lang="en-GB" smtClean="0"/>
              <a:t>26/05/2022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44430B-B949-4CF2-B664-73009A66C6F4}" type="slidenum">
              <a:rPr lang="en-GB" smtClean="0"/>
              <a:t>‹#›</a:t>
            </a:fld>
            <a:endParaRPr lang="en-GB"/>
          </a:p>
        </p:txBody>
      </p:sp>
    </p:spTree>
    <p:extLst>
      <p:ext uri="{BB962C8B-B14F-4D97-AF65-F5344CB8AC3E}">
        <p14:creationId xmlns:p14="http://schemas.microsoft.com/office/powerpoint/2010/main" val="1581385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ACE2D3E-EAE2-4334-9FCC-9B0B5B15F781}" type="datetimeFigureOut">
              <a:rPr lang="en-GB" smtClean="0"/>
              <a:t>26/05/2022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44430B-B949-4CF2-B664-73009A66C6F4}" type="slidenum">
              <a:rPr lang="en-GB" smtClean="0"/>
              <a:t>‹#›</a:t>
            </a:fld>
            <a:endParaRPr lang="en-GB"/>
          </a:p>
        </p:txBody>
      </p:sp>
    </p:spTree>
    <p:extLst>
      <p:ext uri="{BB962C8B-B14F-4D97-AF65-F5344CB8AC3E}">
        <p14:creationId xmlns:p14="http://schemas.microsoft.com/office/powerpoint/2010/main" val="2780205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CE2D3E-EAE2-4334-9FCC-9B0B5B15F781}" type="datetimeFigureOut">
              <a:rPr lang="en-GB" smtClean="0"/>
              <a:t>26/05/2022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44430B-B949-4CF2-B664-73009A66C6F4}" type="slidenum">
              <a:rPr lang="en-GB" smtClean="0"/>
              <a:t>‹#›</a:t>
            </a:fld>
            <a:endParaRPr lang="en-GB"/>
          </a:p>
        </p:txBody>
      </p:sp>
    </p:spTree>
    <p:extLst>
      <p:ext uri="{BB962C8B-B14F-4D97-AF65-F5344CB8AC3E}">
        <p14:creationId xmlns:p14="http://schemas.microsoft.com/office/powerpoint/2010/main" val="904093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g"/><Relationship Id="rId4" Type="http://schemas.openxmlformats.org/officeDocument/2006/relationships/image" Target="../media/image3.jpg"/></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88141" y="1288617"/>
            <a:ext cx="9421091" cy="2027237"/>
          </a:xfrm>
        </p:spPr>
        <p:txBody>
          <a:bodyPr>
            <a:normAutofit fontScale="90000"/>
          </a:bodyPr>
          <a:lstStyle/>
          <a:p>
            <a:r>
              <a:rPr lang="en-GB" sz="8000" dirty="0" smtClean="0">
                <a:latin typeface="Arial Rounded MT Bold" panose="020F0704030504030204" pitchFamily="34" charset="0"/>
              </a:rPr>
              <a:t>Health &amp; Wellbeing Puberty</a:t>
            </a:r>
            <a:r>
              <a:rPr lang="en-GB" dirty="0" smtClean="0">
                <a:latin typeface="Arial Rounded MT Bold" panose="020F0704030504030204" pitchFamily="34" charset="0"/>
              </a:rPr>
              <a:t> </a:t>
            </a:r>
            <a:endParaRPr lang="en-GB" dirty="0">
              <a:latin typeface="Arial Rounded MT Bold" panose="020F0704030504030204" pitchFamily="34" charset="0"/>
            </a:endParaRPr>
          </a:p>
        </p:txBody>
      </p:sp>
      <p:pic>
        <p:nvPicPr>
          <p:cNvPr id="4" name="Picture 3" descr="Logo, company name&#10;&#10;Description automatically generated">
            <a:extLst>
              <a:ext uri="{FF2B5EF4-FFF2-40B4-BE49-F238E27FC236}">
                <a16:creationId xmlns:a16="http://schemas.microsoft.com/office/drawing/2014/main" id="{CC6270B6-3ACB-CD40-986E-A26E17376BD0}"/>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309581" y="5609272"/>
            <a:ext cx="1178560" cy="951865"/>
          </a:xfrm>
          <a:prstGeom prst="rect">
            <a:avLst/>
          </a:prstGeom>
        </p:spPr>
      </p:pic>
    </p:spTree>
    <p:extLst>
      <p:ext uri="{BB962C8B-B14F-4D97-AF65-F5344CB8AC3E}">
        <p14:creationId xmlns:p14="http://schemas.microsoft.com/office/powerpoint/2010/main" val="25266213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581" y="318943"/>
            <a:ext cx="10515600" cy="1325563"/>
          </a:xfrm>
        </p:spPr>
        <p:txBody>
          <a:bodyPr/>
          <a:lstStyle/>
          <a:p>
            <a:r>
              <a:rPr lang="en-GB" dirty="0" smtClean="0">
                <a:latin typeface="Arial Rounded MT Bold" panose="020F0704030504030204" pitchFamily="34" charset="0"/>
              </a:rPr>
              <a:t>Support at Crown Hills </a:t>
            </a:r>
            <a:endParaRPr lang="en-GB" dirty="0">
              <a:latin typeface="Arial Rounded MT Bold" panose="020F0704030504030204" pitchFamily="34" charset="0"/>
            </a:endParaRPr>
          </a:p>
        </p:txBody>
      </p:sp>
      <p:sp>
        <p:nvSpPr>
          <p:cNvPr id="3" name="Content Placeholder 2"/>
          <p:cNvSpPr>
            <a:spLocks noGrp="1"/>
          </p:cNvSpPr>
          <p:nvPr>
            <p:ph idx="1"/>
          </p:nvPr>
        </p:nvSpPr>
        <p:spPr>
          <a:xfrm>
            <a:off x="309581" y="1431636"/>
            <a:ext cx="10926618" cy="3722255"/>
          </a:xfrm>
        </p:spPr>
        <p:txBody>
          <a:bodyPr>
            <a:noAutofit/>
          </a:bodyPr>
          <a:lstStyle/>
          <a:p>
            <a:pPr marL="0" indent="0">
              <a:buNone/>
            </a:pPr>
            <a:r>
              <a:rPr lang="en-GB" sz="2800" dirty="0" smtClean="0"/>
              <a:t>Where can you find sanitary products? </a:t>
            </a:r>
            <a:endParaRPr lang="en-GB" sz="2800" dirty="0"/>
          </a:p>
          <a:p>
            <a:r>
              <a:rPr lang="en-GB" sz="2800" dirty="0" smtClean="0"/>
              <a:t>Mrs Dawson – Health and Wellbeing leader – XU13</a:t>
            </a:r>
          </a:p>
          <a:p>
            <a:r>
              <a:rPr lang="en-GB" sz="2800" dirty="0" smtClean="0"/>
              <a:t>All female PE </a:t>
            </a:r>
            <a:r>
              <a:rPr lang="en-GB" sz="2800" dirty="0" smtClean="0"/>
              <a:t>teachers and PE changing rooms </a:t>
            </a:r>
            <a:endParaRPr lang="en-GB" sz="2800" dirty="0" smtClean="0"/>
          </a:p>
          <a:p>
            <a:r>
              <a:rPr lang="en-GB" sz="2800" dirty="0" smtClean="0"/>
              <a:t>All Head of Year bases</a:t>
            </a:r>
          </a:p>
          <a:p>
            <a:r>
              <a:rPr lang="en-GB" sz="2800" dirty="0" smtClean="0"/>
              <a:t>The office - reception</a:t>
            </a:r>
          </a:p>
          <a:p>
            <a:r>
              <a:rPr lang="en-GB" sz="2800" dirty="0" smtClean="0"/>
              <a:t>Reflection </a:t>
            </a:r>
          </a:p>
          <a:p>
            <a:r>
              <a:rPr lang="en-GB" sz="2800" dirty="0" smtClean="0"/>
              <a:t>School nurse – medical </a:t>
            </a:r>
            <a:r>
              <a:rPr lang="en-GB" sz="2800" dirty="0" smtClean="0"/>
              <a:t>room</a:t>
            </a:r>
          </a:p>
          <a:p>
            <a:r>
              <a:rPr lang="en-GB" dirty="0" smtClean="0"/>
              <a:t>Expressive arts rooms</a:t>
            </a:r>
            <a:r>
              <a:rPr lang="en-GB" sz="2800" dirty="0" smtClean="0"/>
              <a:t> </a:t>
            </a:r>
            <a:endParaRPr lang="en-GB" sz="2800" dirty="0"/>
          </a:p>
        </p:txBody>
      </p:sp>
      <p:pic>
        <p:nvPicPr>
          <p:cNvPr id="4" name="Picture 3" descr="Logo, company name&#10;&#10;Description automatically generated">
            <a:extLst>
              <a:ext uri="{FF2B5EF4-FFF2-40B4-BE49-F238E27FC236}">
                <a16:creationId xmlns:a16="http://schemas.microsoft.com/office/drawing/2014/main" id="{CC6270B6-3ACB-CD40-986E-A26E17376BD0}"/>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309581" y="5609272"/>
            <a:ext cx="1178560" cy="951865"/>
          </a:xfrm>
          <a:prstGeom prst="rect">
            <a:avLst/>
          </a:prstGeom>
        </p:spPr>
      </p:pic>
    </p:spTree>
    <p:extLst>
      <p:ext uri="{BB962C8B-B14F-4D97-AF65-F5344CB8AC3E}">
        <p14:creationId xmlns:p14="http://schemas.microsoft.com/office/powerpoint/2010/main" val="36828759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581" y="0"/>
            <a:ext cx="10515600" cy="1325563"/>
          </a:xfrm>
        </p:spPr>
        <p:txBody>
          <a:bodyPr/>
          <a:lstStyle/>
          <a:p>
            <a:r>
              <a:rPr lang="en-GB" dirty="0" smtClean="0">
                <a:latin typeface="Arial Rounded MT Bold" panose="020F0704030504030204" pitchFamily="34" charset="0"/>
              </a:rPr>
              <a:t>Changing your mind set! </a:t>
            </a:r>
            <a:endParaRPr lang="en-GB" dirty="0">
              <a:latin typeface="Arial Rounded MT Bold" panose="020F0704030504030204" pitchFamily="34" charset="0"/>
            </a:endParaRPr>
          </a:p>
        </p:txBody>
      </p:sp>
      <p:sp>
        <p:nvSpPr>
          <p:cNvPr id="3" name="Content Placeholder 2"/>
          <p:cNvSpPr>
            <a:spLocks noGrp="1"/>
          </p:cNvSpPr>
          <p:nvPr>
            <p:ph idx="1"/>
          </p:nvPr>
        </p:nvSpPr>
        <p:spPr>
          <a:xfrm>
            <a:off x="309581" y="1071418"/>
            <a:ext cx="10926618" cy="3731491"/>
          </a:xfrm>
        </p:spPr>
        <p:txBody>
          <a:bodyPr>
            <a:noAutofit/>
          </a:bodyPr>
          <a:lstStyle/>
          <a:p>
            <a:r>
              <a:rPr lang="en-GB" sz="2800" dirty="0" smtClean="0"/>
              <a:t>Th</a:t>
            </a:r>
            <a:r>
              <a:rPr lang="en-GB" dirty="0" smtClean="0"/>
              <a:t>e average girl, takes 3 days off per term because of period related issues. </a:t>
            </a:r>
          </a:p>
          <a:p>
            <a:pPr marL="0" indent="0">
              <a:buNone/>
            </a:pPr>
            <a:endParaRPr lang="en-GB" sz="2800" dirty="0" smtClean="0"/>
          </a:p>
          <a:p>
            <a:r>
              <a:rPr lang="en-GB" sz="2800" dirty="0" smtClean="0"/>
              <a:t>52% of girls say they will miss school because of their period and that periods have held them back from achieving their ambitions and goals. </a:t>
            </a:r>
          </a:p>
          <a:p>
            <a:pPr marL="0" indent="0">
              <a:buNone/>
            </a:pPr>
            <a:endParaRPr lang="en-GB" dirty="0"/>
          </a:p>
          <a:p>
            <a:r>
              <a:rPr lang="en-GB" sz="2800" dirty="0" smtClean="0"/>
              <a:t>46% of girls deliberately skip PE lessons due to period anxiety… </a:t>
            </a:r>
          </a:p>
          <a:p>
            <a:pPr marL="0" indent="0">
              <a:buNone/>
            </a:pPr>
            <a:endParaRPr lang="en-GB" dirty="0"/>
          </a:p>
          <a:p>
            <a:pPr marL="0" indent="0">
              <a:buNone/>
            </a:pPr>
            <a:r>
              <a:rPr lang="en-GB" sz="2800" dirty="0" smtClean="0"/>
              <a:t>But all of these shouldn’t be the case… </a:t>
            </a:r>
            <a:endParaRPr lang="en-GB" sz="2800" dirty="0"/>
          </a:p>
        </p:txBody>
      </p:sp>
      <p:pic>
        <p:nvPicPr>
          <p:cNvPr id="4" name="Picture 3" descr="Logo, company name&#10;&#10;Description automatically generated">
            <a:extLst>
              <a:ext uri="{FF2B5EF4-FFF2-40B4-BE49-F238E27FC236}">
                <a16:creationId xmlns:a16="http://schemas.microsoft.com/office/drawing/2014/main" id="{CC6270B6-3ACB-CD40-986E-A26E17376BD0}"/>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309581" y="5609272"/>
            <a:ext cx="1178560" cy="951865"/>
          </a:xfrm>
          <a:prstGeom prst="rect">
            <a:avLst/>
          </a:prstGeom>
        </p:spPr>
      </p:pic>
    </p:spTree>
    <p:extLst>
      <p:ext uri="{BB962C8B-B14F-4D97-AF65-F5344CB8AC3E}">
        <p14:creationId xmlns:p14="http://schemas.microsoft.com/office/powerpoint/2010/main" val="15243896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581" y="0"/>
            <a:ext cx="10515600" cy="1325563"/>
          </a:xfrm>
        </p:spPr>
        <p:txBody>
          <a:bodyPr/>
          <a:lstStyle/>
          <a:p>
            <a:r>
              <a:rPr lang="en-GB" dirty="0" smtClean="0">
                <a:latin typeface="Arial Rounded MT Bold" panose="020F0704030504030204" pitchFamily="34" charset="0"/>
              </a:rPr>
              <a:t>Changing your mind set! </a:t>
            </a:r>
            <a:endParaRPr lang="en-GB" dirty="0">
              <a:latin typeface="Arial Rounded MT Bold" panose="020F0704030504030204" pitchFamily="34" charset="0"/>
            </a:endParaRPr>
          </a:p>
        </p:txBody>
      </p:sp>
      <p:sp>
        <p:nvSpPr>
          <p:cNvPr id="3" name="Content Placeholder 2"/>
          <p:cNvSpPr>
            <a:spLocks noGrp="1"/>
          </p:cNvSpPr>
          <p:nvPr>
            <p:ph idx="1"/>
          </p:nvPr>
        </p:nvSpPr>
        <p:spPr>
          <a:xfrm>
            <a:off x="309581" y="1413163"/>
            <a:ext cx="10926618" cy="3731491"/>
          </a:xfrm>
        </p:spPr>
        <p:txBody>
          <a:bodyPr>
            <a:noAutofit/>
          </a:bodyPr>
          <a:lstStyle/>
          <a:p>
            <a:pPr marL="0" indent="0">
              <a:buNone/>
            </a:pPr>
            <a:r>
              <a:rPr lang="en-GB" sz="4000" dirty="0" smtClean="0"/>
              <a:t>How can exercise </a:t>
            </a:r>
            <a:r>
              <a:rPr lang="en-GB" sz="4000" b="1" dirty="0" smtClean="0"/>
              <a:t>HELP….</a:t>
            </a:r>
          </a:p>
          <a:p>
            <a:r>
              <a:rPr lang="en-GB" b="1" dirty="0" smtClean="0"/>
              <a:t>Increases</a:t>
            </a:r>
            <a:r>
              <a:rPr lang="en-GB" dirty="0" smtClean="0"/>
              <a:t> endorphins </a:t>
            </a:r>
          </a:p>
          <a:p>
            <a:r>
              <a:rPr lang="en-GB" b="1" dirty="0" smtClean="0"/>
              <a:t>Improves</a:t>
            </a:r>
            <a:r>
              <a:rPr lang="en-GB" dirty="0" smtClean="0"/>
              <a:t> your mood </a:t>
            </a:r>
          </a:p>
          <a:p>
            <a:r>
              <a:rPr lang="en-GB" b="1" dirty="0" smtClean="0"/>
              <a:t>Eases</a:t>
            </a:r>
            <a:r>
              <a:rPr lang="en-GB" dirty="0" smtClean="0"/>
              <a:t> menstrual cramps </a:t>
            </a:r>
          </a:p>
          <a:p>
            <a:r>
              <a:rPr lang="en-GB" b="1" dirty="0" smtClean="0"/>
              <a:t>Reduces</a:t>
            </a:r>
            <a:r>
              <a:rPr lang="en-GB" dirty="0" smtClean="0"/>
              <a:t> cravings </a:t>
            </a:r>
          </a:p>
          <a:p>
            <a:r>
              <a:rPr lang="en-GB" b="1" dirty="0" smtClean="0"/>
              <a:t>Keeps your </a:t>
            </a:r>
            <a:r>
              <a:rPr lang="en-GB" dirty="0" smtClean="0"/>
              <a:t>hormones in balance </a:t>
            </a:r>
          </a:p>
          <a:p>
            <a:r>
              <a:rPr lang="en-GB" b="1" dirty="0" smtClean="0"/>
              <a:t>Helps to </a:t>
            </a:r>
            <a:r>
              <a:rPr lang="en-GB" dirty="0" smtClean="0"/>
              <a:t>regulate irregular periods naturally </a:t>
            </a:r>
            <a:endParaRPr lang="en-GB" dirty="0"/>
          </a:p>
        </p:txBody>
      </p:sp>
      <p:pic>
        <p:nvPicPr>
          <p:cNvPr id="4" name="Picture 3" descr="Logo, company name&#10;&#10;Description automatically generated">
            <a:extLst>
              <a:ext uri="{FF2B5EF4-FFF2-40B4-BE49-F238E27FC236}">
                <a16:creationId xmlns:a16="http://schemas.microsoft.com/office/drawing/2014/main" id="{CC6270B6-3ACB-CD40-986E-A26E17376BD0}"/>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309581" y="5609272"/>
            <a:ext cx="1178560" cy="951865"/>
          </a:xfrm>
          <a:prstGeom prst="rect">
            <a:avLst/>
          </a:prstGeom>
        </p:spPr>
      </p:pic>
    </p:spTree>
    <p:extLst>
      <p:ext uri="{BB962C8B-B14F-4D97-AF65-F5344CB8AC3E}">
        <p14:creationId xmlns:p14="http://schemas.microsoft.com/office/powerpoint/2010/main" val="2328281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rial Rounded MT Bold" panose="020F0704030504030204" pitchFamily="34" charset="0"/>
              </a:rPr>
              <a:t>What are periods? </a:t>
            </a:r>
            <a:endParaRPr lang="en-GB" dirty="0">
              <a:latin typeface="Arial Rounded MT Bold" panose="020F0704030504030204" pitchFamily="34" charset="0"/>
            </a:endParaRPr>
          </a:p>
        </p:txBody>
      </p:sp>
      <p:sp>
        <p:nvSpPr>
          <p:cNvPr id="3" name="Content Placeholder 2"/>
          <p:cNvSpPr>
            <a:spLocks noGrp="1"/>
          </p:cNvSpPr>
          <p:nvPr>
            <p:ph idx="1"/>
          </p:nvPr>
        </p:nvSpPr>
        <p:spPr>
          <a:xfrm>
            <a:off x="838200" y="1557770"/>
            <a:ext cx="10515600" cy="3743903"/>
          </a:xfrm>
        </p:spPr>
        <p:txBody>
          <a:bodyPr/>
          <a:lstStyle/>
          <a:p>
            <a:pPr fontAlgn="base"/>
            <a:r>
              <a:rPr lang="en-GB" dirty="0"/>
              <a:t>During puberty, your female reproductive organs start to develop. Each month, these hormones cause an egg to mature and be released from your ovaries.</a:t>
            </a:r>
          </a:p>
          <a:p>
            <a:pPr fontAlgn="base"/>
            <a:endParaRPr lang="en-GB" dirty="0"/>
          </a:p>
          <a:p>
            <a:pPr fontAlgn="base"/>
            <a:r>
              <a:rPr lang="en-GB" dirty="0"/>
              <a:t>In case the egg is fertilised by a sperm, the lining of your uterus becomes thick and soft with blood and tissue. If the egg isn’t fertilised, this lining of the uterus isn’t needed so comes away and is released from the body through your vagina.</a:t>
            </a:r>
          </a:p>
          <a:p>
            <a:endParaRPr lang="en-GB" dirty="0"/>
          </a:p>
        </p:txBody>
      </p:sp>
      <p:pic>
        <p:nvPicPr>
          <p:cNvPr id="4" name="Picture 3" descr="Logo, company name&#10;&#10;Description automatically generated">
            <a:extLst>
              <a:ext uri="{FF2B5EF4-FFF2-40B4-BE49-F238E27FC236}">
                <a16:creationId xmlns:a16="http://schemas.microsoft.com/office/drawing/2014/main" id="{CC6270B6-3ACB-CD40-986E-A26E17376BD0}"/>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309581" y="5609272"/>
            <a:ext cx="1178560" cy="951865"/>
          </a:xfrm>
          <a:prstGeom prst="rect">
            <a:avLst/>
          </a:prstGeom>
        </p:spPr>
      </p:pic>
    </p:spTree>
    <p:extLst>
      <p:ext uri="{BB962C8B-B14F-4D97-AF65-F5344CB8AC3E}">
        <p14:creationId xmlns:p14="http://schemas.microsoft.com/office/powerpoint/2010/main" val="37287775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rial Rounded MT Bold" panose="020F0704030504030204" pitchFamily="34" charset="0"/>
              </a:rPr>
              <a:t>When will they start?  </a:t>
            </a:r>
            <a:endParaRPr lang="en-GB" dirty="0">
              <a:latin typeface="Arial Rounded MT Bold" panose="020F0704030504030204" pitchFamily="34" charset="0"/>
            </a:endParaRPr>
          </a:p>
        </p:txBody>
      </p:sp>
      <p:sp>
        <p:nvSpPr>
          <p:cNvPr id="3" name="Content Placeholder 2"/>
          <p:cNvSpPr>
            <a:spLocks noGrp="1"/>
          </p:cNvSpPr>
          <p:nvPr>
            <p:ph idx="1"/>
          </p:nvPr>
        </p:nvSpPr>
        <p:spPr>
          <a:xfrm>
            <a:off x="838200" y="1557770"/>
            <a:ext cx="10515600" cy="3743903"/>
          </a:xfrm>
        </p:spPr>
        <p:txBody>
          <a:bodyPr/>
          <a:lstStyle/>
          <a:p>
            <a:pPr fontAlgn="base"/>
            <a:r>
              <a:rPr lang="en-GB" dirty="0"/>
              <a:t>Girls usually have their first period between the ages of 9 and 14. They will probably be irregular at first, but will settle into a pattern every few months.</a:t>
            </a:r>
          </a:p>
          <a:p>
            <a:pPr fontAlgn="base"/>
            <a:endParaRPr lang="en-GB" dirty="0"/>
          </a:p>
          <a:p>
            <a:pPr fontAlgn="base"/>
            <a:r>
              <a:rPr lang="en-GB" dirty="0"/>
              <a:t>If you haven’t started your period by the age of 16, </a:t>
            </a:r>
            <a:r>
              <a:rPr lang="en-GB" dirty="0" smtClean="0"/>
              <a:t>please talk </a:t>
            </a:r>
            <a:r>
              <a:rPr lang="en-GB" dirty="0"/>
              <a:t>to your GP.</a:t>
            </a:r>
          </a:p>
          <a:p>
            <a:endParaRPr lang="en-GB" dirty="0"/>
          </a:p>
          <a:p>
            <a:endParaRPr lang="en-GB" dirty="0"/>
          </a:p>
        </p:txBody>
      </p:sp>
      <p:pic>
        <p:nvPicPr>
          <p:cNvPr id="4" name="Picture 3" descr="Logo, company name&#10;&#10;Description automatically generated">
            <a:extLst>
              <a:ext uri="{FF2B5EF4-FFF2-40B4-BE49-F238E27FC236}">
                <a16:creationId xmlns:a16="http://schemas.microsoft.com/office/drawing/2014/main" id="{CC6270B6-3ACB-CD40-986E-A26E17376BD0}"/>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309581" y="5609272"/>
            <a:ext cx="1178560" cy="951865"/>
          </a:xfrm>
          <a:prstGeom prst="rect">
            <a:avLst/>
          </a:prstGeom>
        </p:spPr>
      </p:pic>
    </p:spTree>
    <p:extLst>
      <p:ext uri="{BB962C8B-B14F-4D97-AF65-F5344CB8AC3E}">
        <p14:creationId xmlns:p14="http://schemas.microsoft.com/office/powerpoint/2010/main" val="5470521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rial Rounded MT Bold" panose="020F0704030504030204" pitchFamily="34" charset="0"/>
              </a:rPr>
              <a:t>How long will they last? </a:t>
            </a:r>
            <a:endParaRPr lang="en-GB" dirty="0">
              <a:latin typeface="Arial Rounded MT Bold" panose="020F0704030504030204" pitchFamily="34" charset="0"/>
            </a:endParaRPr>
          </a:p>
        </p:txBody>
      </p:sp>
      <p:sp>
        <p:nvSpPr>
          <p:cNvPr id="3" name="Content Placeholder 2"/>
          <p:cNvSpPr>
            <a:spLocks noGrp="1"/>
          </p:cNvSpPr>
          <p:nvPr>
            <p:ph idx="1"/>
          </p:nvPr>
        </p:nvSpPr>
        <p:spPr>
          <a:xfrm>
            <a:off x="838200" y="1557770"/>
            <a:ext cx="10515600" cy="3743903"/>
          </a:xfrm>
        </p:spPr>
        <p:txBody>
          <a:bodyPr>
            <a:normAutofit lnSpcReduction="10000"/>
          </a:bodyPr>
          <a:lstStyle/>
          <a:p>
            <a:r>
              <a:rPr lang="en-GB" dirty="0"/>
              <a:t>Most girls will have their period every 28 days or so. The menstrual cycle normally lasts about 28 days, which means there are 28 days between the start of your last period and the start of your next period. It’s very common for periods to be more or less frequent than this though.</a:t>
            </a:r>
          </a:p>
          <a:p>
            <a:endParaRPr lang="en-GB" dirty="0"/>
          </a:p>
          <a:p>
            <a:r>
              <a:rPr lang="en-GB" dirty="0"/>
              <a:t>Your period can last between three and eight days, usually lasting for about five days. The bleeding will be heaviest in the first couple of days before it starts to slow down towards the end of your period.</a:t>
            </a:r>
          </a:p>
          <a:p>
            <a:endParaRPr lang="en-GB" dirty="0"/>
          </a:p>
        </p:txBody>
      </p:sp>
      <p:pic>
        <p:nvPicPr>
          <p:cNvPr id="4" name="Picture 3" descr="Logo, company name&#10;&#10;Description automatically generated">
            <a:extLst>
              <a:ext uri="{FF2B5EF4-FFF2-40B4-BE49-F238E27FC236}">
                <a16:creationId xmlns:a16="http://schemas.microsoft.com/office/drawing/2014/main" id="{CC6270B6-3ACB-CD40-986E-A26E17376BD0}"/>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309581" y="5609272"/>
            <a:ext cx="1178560" cy="951865"/>
          </a:xfrm>
          <a:prstGeom prst="rect">
            <a:avLst/>
          </a:prstGeom>
        </p:spPr>
      </p:pic>
    </p:spTree>
    <p:extLst>
      <p:ext uri="{BB962C8B-B14F-4D97-AF65-F5344CB8AC3E}">
        <p14:creationId xmlns:p14="http://schemas.microsoft.com/office/powerpoint/2010/main" val="40450115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0989"/>
            <a:ext cx="10515600" cy="1325563"/>
          </a:xfrm>
        </p:spPr>
        <p:txBody>
          <a:bodyPr/>
          <a:lstStyle/>
          <a:p>
            <a:r>
              <a:rPr lang="en-GB" dirty="0" smtClean="0">
                <a:latin typeface="Arial Rounded MT Bold" panose="020F0704030504030204" pitchFamily="34" charset="0"/>
              </a:rPr>
              <a:t>Sanitary </a:t>
            </a:r>
            <a:r>
              <a:rPr lang="en-GB" dirty="0">
                <a:latin typeface="Arial Rounded MT Bold" panose="020F0704030504030204" pitchFamily="34" charset="0"/>
              </a:rPr>
              <a:t>p</a:t>
            </a:r>
            <a:r>
              <a:rPr lang="en-GB" dirty="0" smtClean="0">
                <a:latin typeface="Arial Rounded MT Bold" panose="020F0704030504030204" pitchFamily="34" charset="0"/>
              </a:rPr>
              <a:t>roducts available</a:t>
            </a:r>
            <a:endParaRPr lang="en-GB" dirty="0">
              <a:latin typeface="Arial Rounded MT Bold" panose="020F0704030504030204" pitchFamily="34" charset="0"/>
            </a:endParaRPr>
          </a:p>
        </p:txBody>
      </p:sp>
      <p:sp>
        <p:nvSpPr>
          <p:cNvPr id="3" name="Content Placeholder 2"/>
          <p:cNvSpPr>
            <a:spLocks noGrp="1"/>
          </p:cNvSpPr>
          <p:nvPr>
            <p:ph idx="1"/>
          </p:nvPr>
        </p:nvSpPr>
        <p:spPr>
          <a:xfrm>
            <a:off x="838200" y="1233198"/>
            <a:ext cx="10515600" cy="3337503"/>
          </a:xfrm>
        </p:spPr>
        <p:txBody>
          <a:bodyPr>
            <a:normAutofit lnSpcReduction="10000"/>
          </a:bodyPr>
          <a:lstStyle/>
          <a:p>
            <a:pPr fontAlgn="base"/>
            <a:r>
              <a:rPr lang="en-GB" dirty="0"/>
              <a:t>Sanitary products are used to soak up and collect the blood you release during your period. The three main types of sanitary </a:t>
            </a:r>
            <a:r>
              <a:rPr lang="en-GB" dirty="0" smtClean="0"/>
              <a:t>products </a:t>
            </a:r>
            <a:r>
              <a:rPr lang="en-GB" dirty="0"/>
              <a:t>are:</a:t>
            </a:r>
          </a:p>
          <a:p>
            <a:pPr marL="0" indent="0" fontAlgn="base">
              <a:buNone/>
            </a:pPr>
            <a:endParaRPr lang="en-GB" dirty="0"/>
          </a:p>
          <a:p>
            <a:pPr fontAlgn="base"/>
            <a:r>
              <a:rPr lang="en-GB" b="1" dirty="0"/>
              <a:t>Sanitary pads</a:t>
            </a:r>
            <a:r>
              <a:rPr lang="en-GB" dirty="0"/>
              <a:t>– these strips of padding have one side that is sticky that you attach to your underwear and another side that is absorbent to soak up the blood. They are available in different sizes to suit how heavy or light your period is.</a:t>
            </a:r>
          </a:p>
          <a:p>
            <a:endParaRPr lang="en-GB" dirty="0"/>
          </a:p>
          <a:p>
            <a:endParaRPr lang="en-GB" dirty="0"/>
          </a:p>
        </p:txBody>
      </p:sp>
      <p:pic>
        <p:nvPicPr>
          <p:cNvPr id="4" name="Picture 3" descr="Logo, company name&#10;&#10;Description automatically generated">
            <a:extLst>
              <a:ext uri="{FF2B5EF4-FFF2-40B4-BE49-F238E27FC236}">
                <a16:creationId xmlns:a16="http://schemas.microsoft.com/office/drawing/2014/main" id="{CC6270B6-3ACB-CD40-986E-A26E17376BD0}"/>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309581" y="5609272"/>
            <a:ext cx="1178560" cy="951865"/>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73704" y="4334634"/>
            <a:ext cx="2394472" cy="1742893"/>
          </a:xfrm>
          <a:prstGeom prst="rect">
            <a:avLst/>
          </a:prstGeom>
        </p:spPr>
      </p:pic>
      <p:pic>
        <p:nvPicPr>
          <p:cNvPr id="6" name="Picture 5"/>
          <p:cNvPicPr>
            <a:picLocks noChangeAspect="1"/>
          </p:cNvPicPr>
          <p:nvPr/>
        </p:nvPicPr>
        <p:blipFill rotWithShape="1">
          <a:blip r:embed="rId4">
            <a:extLst>
              <a:ext uri="{28A0092B-C50C-407E-A947-70E740481C1C}">
                <a14:useLocalDpi xmlns:a14="http://schemas.microsoft.com/office/drawing/2010/main" val="0"/>
              </a:ext>
            </a:extLst>
          </a:blip>
          <a:srcRect l="12876" t="15040" r="12346" b="11430"/>
          <a:stretch/>
        </p:blipFill>
        <p:spPr>
          <a:xfrm>
            <a:off x="5782178" y="4334634"/>
            <a:ext cx="2505274" cy="1729131"/>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701540" y="4334634"/>
            <a:ext cx="2994386" cy="1729131"/>
          </a:xfrm>
          <a:prstGeom prst="rect">
            <a:avLst/>
          </a:prstGeom>
        </p:spPr>
      </p:pic>
    </p:spTree>
    <p:extLst>
      <p:ext uri="{BB962C8B-B14F-4D97-AF65-F5344CB8AC3E}">
        <p14:creationId xmlns:p14="http://schemas.microsoft.com/office/powerpoint/2010/main" val="28856850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Rounded MT Bold" panose="020F0704030504030204" pitchFamily="34" charset="0"/>
              </a:rPr>
              <a:t>Sanitary products available</a:t>
            </a:r>
          </a:p>
        </p:txBody>
      </p:sp>
      <p:sp>
        <p:nvSpPr>
          <p:cNvPr id="3" name="Content Placeholder 2"/>
          <p:cNvSpPr>
            <a:spLocks noGrp="1"/>
          </p:cNvSpPr>
          <p:nvPr>
            <p:ph idx="1"/>
          </p:nvPr>
        </p:nvSpPr>
        <p:spPr>
          <a:xfrm>
            <a:off x="838200" y="1419225"/>
            <a:ext cx="10515600" cy="3743903"/>
          </a:xfrm>
        </p:spPr>
        <p:txBody>
          <a:bodyPr>
            <a:normAutofit lnSpcReduction="10000"/>
          </a:bodyPr>
          <a:lstStyle/>
          <a:p>
            <a:pPr fontAlgn="base"/>
            <a:r>
              <a:rPr lang="en-GB" b="1" dirty="0"/>
              <a:t>Tampons</a:t>
            </a:r>
            <a:r>
              <a:rPr lang="en-GB" dirty="0"/>
              <a:t>– these are small tubes of cotton wool that you insert into your vagina to soak up the blood. All tampons come with instructions on how to use them as you shouldn’t be able to feel it if inserted correctly.</a:t>
            </a:r>
          </a:p>
          <a:p>
            <a:pPr fontAlgn="base"/>
            <a:endParaRPr lang="en-GB" dirty="0"/>
          </a:p>
          <a:p>
            <a:pPr fontAlgn="base"/>
            <a:r>
              <a:rPr lang="en-GB" b="1" dirty="0"/>
              <a:t>Menstrual cups</a:t>
            </a:r>
            <a:r>
              <a:rPr lang="en-GB" dirty="0"/>
              <a:t>– these are cups made from silicone which you put inside your vagina to collect the blood, rather than absorb it. After your period, you can wash a menstrual cup and use it again, unlike sanitary pads and </a:t>
            </a:r>
            <a:r>
              <a:rPr lang="en-GB" dirty="0" smtClean="0"/>
              <a:t>tampons.</a:t>
            </a:r>
            <a:endParaRPr lang="en-GB" dirty="0"/>
          </a:p>
        </p:txBody>
      </p:sp>
      <p:pic>
        <p:nvPicPr>
          <p:cNvPr id="4" name="Picture 3" descr="Logo, company name&#10;&#10;Description automatically generated">
            <a:extLst>
              <a:ext uri="{FF2B5EF4-FFF2-40B4-BE49-F238E27FC236}">
                <a16:creationId xmlns:a16="http://schemas.microsoft.com/office/drawing/2014/main" id="{CC6270B6-3ACB-CD40-986E-A26E17376BD0}"/>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309581" y="5609272"/>
            <a:ext cx="1178560" cy="951865"/>
          </a:xfrm>
          <a:prstGeom prst="rect">
            <a:avLst/>
          </a:prstGeom>
        </p:spPr>
      </p:pic>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06644" y="4890708"/>
            <a:ext cx="3023176" cy="1663991"/>
          </a:xfrm>
          <a:prstGeom prst="rect">
            <a:avLst/>
          </a:prstGeom>
        </p:spPr>
      </p:pic>
      <p:pic>
        <p:nvPicPr>
          <p:cNvPr id="12" name="Picture 11"/>
          <p:cNvPicPr>
            <a:picLocks noChangeAspect="1"/>
          </p:cNvPicPr>
          <p:nvPr/>
        </p:nvPicPr>
        <p:blipFill rotWithShape="1">
          <a:blip r:embed="rId4">
            <a:extLst>
              <a:ext uri="{28A0092B-C50C-407E-A947-70E740481C1C}">
                <a14:useLocalDpi xmlns:a14="http://schemas.microsoft.com/office/drawing/2010/main" val="0"/>
              </a:ext>
            </a:extLst>
          </a:blip>
          <a:srcRect t="2935" r="2773" b="6918"/>
          <a:stretch/>
        </p:blipFill>
        <p:spPr>
          <a:xfrm>
            <a:off x="2161381" y="4890709"/>
            <a:ext cx="2937221" cy="1663991"/>
          </a:xfrm>
          <a:prstGeom prst="rect">
            <a:avLst/>
          </a:prstGeom>
        </p:spPr>
      </p:pic>
    </p:spTree>
    <p:extLst>
      <p:ext uri="{BB962C8B-B14F-4D97-AF65-F5344CB8AC3E}">
        <p14:creationId xmlns:p14="http://schemas.microsoft.com/office/powerpoint/2010/main" val="16238871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9292" y="235817"/>
            <a:ext cx="10515600" cy="792682"/>
          </a:xfrm>
        </p:spPr>
        <p:txBody>
          <a:bodyPr>
            <a:normAutofit/>
          </a:bodyPr>
          <a:lstStyle/>
          <a:p>
            <a:r>
              <a:rPr lang="en-GB" dirty="0" smtClean="0">
                <a:latin typeface="Arial Rounded MT Bold" panose="020F0704030504030204" pitchFamily="34" charset="0"/>
              </a:rPr>
              <a:t>PMS </a:t>
            </a:r>
            <a:r>
              <a:rPr lang="en-GB" sz="4900" dirty="0" smtClean="0">
                <a:latin typeface="Arial Rounded MT Bold" panose="020F0704030504030204" pitchFamily="34" charset="0"/>
              </a:rPr>
              <a:t>Pre-menstrual</a:t>
            </a:r>
            <a:r>
              <a:rPr lang="en-GB" dirty="0" smtClean="0">
                <a:latin typeface="Arial Rounded MT Bold" panose="020F0704030504030204" pitchFamily="34" charset="0"/>
              </a:rPr>
              <a:t> Syndrome  </a:t>
            </a:r>
            <a:endParaRPr lang="en-GB" dirty="0">
              <a:latin typeface="Arial Rounded MT Bold" panose="020F0704030504030204" pitchFamily="34" charset="0"/>
            </a:endParaRPr>
          </a:p>
        </p:txBody>
      </p:sp>
      <p:sp>
        <p:nvSpPr>
          <p:cNvPr id="3" name="Content Placeholder 2"/>
          <p:cNvSpPr>
            <a:spLocks noGrp="1"/>
          </p:cNvSpPr>
          <p:nvPr>
            <p:ph idx="1"/>
          </p:nvPr>
        </p:nvSpPr>
        <p:spPr>
          <a:xfrm>
            <a:off x="535917" y="1028499"/>
            <a:ext cx="11429836" cy="4636191"/>
          </a:xfrm>
        </p:spPr>
        <p:txBody>
          <a:bodyPr>
            <a:noAutofit/>
          </a:bodyPr>
          <a:lstStyle/>
          <a:p>
            <a:pPr marL="0" indent="0">
              <a:buNone/>
            </a:pPr>
            <a:r>
              <a:rPr lang="en-GB" dirty="0"/>
              <a:t>Changes in your body's hormone levels before your period can cause physical and emotional changes. This is known as PMS (premenstrual syndrome) or PMT (premenstrual tension</a:t>
            </a:r>
            <a:r>
              <a:rPr lang="en-GB" dirty="0" smtClean="0"/>
              <a:t>). There </a:t>
            </a:r>
            <a:r>
              <a:rPr lang="en-GB" dirty="0"/>
              <a:t>are many possible symptoms of PMS, but typical symptoms include</a:t>
            </a:r>
            <a:r>
              <a:rPr lang="en-GB" dirty="0" smtClean="0"/>
              <a:t>:</a:t>
            </a:r>
          </a:p>
          <a:p>
            <a:pPr marL="0" indent="0">
              <a:buNone/>
            </a:pPr>
            <a:endParaRPr lang="en-GB" dirty="0"/>
          </a:p>
          <a:p>
            <a:pPr marL="0" indent="0" algn="ctr">
              <a:buNone/>
            </a:pPr>
            <a:r>
              <a:rPr lang="en-GB" dirty="0"/>
              <a:t>f</a:t>
            </a:r>
            <a:r>
              <a:rPr lang="en-GB" dirty="0" smtClean="0"/>
              <a:t>eeling bloated/ breast tenderness/ mood swings/ feeling irritable/ spotty </a:t>
            </a:r>
            <a:r>
              <a:rPr lang="en-GB" dirty="0"/>
              <a:t>skin or greasy </a:t>
            </a:r>
            <a:r>
              <a:rPr lang="en-GB" dirty="0" smtClean="0"/>
              <a:t>hair</a:t>
            </a:r>
          </a:p>
          <a:p>
            <a:pPr marL="0" indent="0">
              <a:buNone/>
            </a:pPr>
            <a:endParaRPr lang="en-GB" dirty="0"/>
          </a:p>
          <a:p>
            <a:pPr marL="0" indent="0">
              <a:buNone/>
            </a:pPr>
            <a:r>
              <a:rPr lang="en-GB" dirty="0"/>
              <a:t>These symptoms usually improve when your period starts and disappear a few days afterwards. Not all women who have periods get PMS.</a:t>
            </a:r>
          </a:p>
        </p:txBody>
      </p:sp>
      <p:pic>
        <p:nvPicPr>
          <p:cNvPr id="4" name="Picture 3" descr="Logo, company name&#10;&#10;Description automatically generated">
            <a:extLst>
              <a:ext uri="{FF2B5EF4-FFF2-40B4-BE49-F238E27FC236}">
                <a16:creationId xmlns:a16="http://schemas.microsoft.com/office/drawing/2014/main" id="{CC6270B6-3ACB-CD40-986E-A26E17376BD0}"/>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309581" y="5609272"/>
            <a:ext cx="1178560" cy="951865"/>
          </a:xfrm>
          <a:prstGeom prst="rect">
            <a:avLst/>
          </a:prstGeom>
        </p:spPr>
      </p:pic>
    </p:spTree>
    <p:extLst>
      <p:ext uri="{BB962C8B-B14F-4D97-AF65-F5344CB8AC3E}">
        <p14:creationId xmlns:p14="http://schemas.microsoft.com/office/powerpoint/2010/main" val="24249500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581" y="281998"/>
            <a:ext cx="10515600" cy="1325563"/>
          </a:xfrm>
        </p:spPr>
        <p:txBody>
          <a:bodyPr>
            <a:normAutofit/>
          </a:bodyPr>
          <a:lstStyle/>
          <a:p>
            <a:r>
              <a:rPr lang="en-GB" dirty="0" smtClean="0">
                <a:latin typeface="Arial Rounded MT Bold" panose="020F0704030504030204" pitchFamily="34" charset="0"/>
              </a:rPr>
              <a:t>Facts or Myths!</a:t>
            </a:r>
            <a:endParaRPr lang="en-GB" dirty="0">
              <a:latin typeface="Arial Rounded MT Bold" panose="020F0704030504030204" pitchFamily="34" charset="0"/>
            </a:endParaRPr>
          </a:p>
        </p:txBody>
      </p:sp>
      <p:sp>
        <p:nvSpPr>
          <p:cNvPr id="3" name="Content Placeholder 2"/>
          <p:cNvSpPr>
            <a:spLocks noGrp="1"/>
          </p:cNvSpPr>
          <p:nvPr>
            <p:ph idx="1"/>
          </p:nvPr>
        </p:nvSpPr>
        <p:spPr>
          <a:xfrm>
            <a:off x="309581" y="1330036"/>
            <a:ext cx="11531437" cy="5421745"/>
          </a:xfrm>
        </p:spPr>
        <p:txBody>
          <a:bodyPr>
            <a:normAutofit/>
          </a:bodyPr>
          <a:lstStyle/>
          <a:p>
            <a:pPr marL="0" indent="0">
              <a:buNone/>
            </a:pPr>
            <a:endParaRPr lang="en-GB" sz="2400" b="1" dirty="0"/>
          </a:p>
          <a:p>
            <a:pPr marL="0" indent="0">
              <a:buNone/>
            </a:pPr>
            <a:r>
              <a:rPr lang="en-GB" sz="2400" b="1" dirty="0" smtClean="0"/>
              <a:t>Myth</a:t>
            </a:r>
            <a:r>
              <a:rPr lang="en-GB" sz="2400" b="1" dirty="0"/>
              <a:t>: </a:t>
            </a:r>
            <a:r>
              <a:rPr lang="en-GB" sz="2400" b="1" dirty="0" smtClean="0"/>
              <a:t>Girls </a:t>
            </a:r>
            <a:r>
              <a:rPr lang="en-GB" sz="2400" b="1" dirty="0"/>
              <a:t>should rest during </a:t>
            </a:r>
            <a:r>
              <a:rPr lang="en-GB" sz="2400" b="1" dirty="0" smtClean="0"/>
              <a:t>their </a:t>
            </a:r>
            <a:r>
              <a:rPr lang="en-GB" sz="2400" b="1" dirty="0"/>
              <a:t>period and avoid exercise</a:t>
            </a:r>
          </a:p>
          <a:p>
            <a:r>
              <a:rPr lang="en-GB" sz="2400" dirty="0"/>
              <a:t>If you feel like exercising, there’s no reason why you shouldn’t. It's actually a great way of controlling PMS symptoms and menstrual cramps because it increases the supply of oxygen to your muscles</a:t>
            </a:r>
            <a:r>
              <a:rPr lang="en-GB" sz="2400" dirty="0" smtClean="0"/>
              <a:t>. </a:t>
            </a:r>
          </a:p>
          <a:p>
            <a:pPr marL="0" indent="0">
              <a:buNone/>
            </a:pPr>
            <a:endParaRPr lang="en-GB" sz="2400" dirty="0"/>
          </a:p>
          <a:p>
            <a:pPr marL="0" indent="0">
              <a:buNone/>
            </a:pPr>
            <a:r>
              <a:rPr lang="en-GB" sz="2400" b="1" dirty="0" smtClean="0"/>
              <a:t>Myth</a:t>
            </a:r>
            <a:r>
              <a:rPr lang="en-GB" sz="2400" b="1" dirty="0"/>
              <a:t>: </a:t>
            </a:r>
            <a:r>
              <a:rPr lang="en-GB" sz="2400" b="1" dirty="0" smtClean="0"/>
              <a:t>Girls </a:t>
            </a:r>
            <a:r>
              <a:rPr lang="en-GB" sz="2400" b="1" dirty="0"/>
              <a:t>must see a doctor </a:t>
            </a:r>
            <a:r>
              <a:rPr lang="en-GB" sz="2400" b="1" dirty="0" smtClean="0"/>
              <a:t>after their </a:t>
            </a:r>
            <a:r>
              <a:rPr lang="en-GB" sz="2400" b="1" dirty="0"/>
              <a:t>first period</a:t>
            </a:r>
          </a:p>
          <a:p>
            <a:r>
              <a:rPr lang="en-GB" sz="2400" dirty="0"/>
              <a:t>Unless there is a problem like severe pain or bleeding, </a:t>
            </a:r>
            <a:r>
              <a:rPr lang="en-GB" sz="2400" dirty="0" smtClean="0"/>
              <a:t>you </a:t>
            </a:r>
            <a:r>
              <a:rPr lang="en-GB" sz="2400" dirty="0"/>
              <a:t>probably </a:t>
            </a:r>
            <a:r>
              <a:rPr lang="en-GB" sz="2400" dirty="0" smtClean="0"/>
              <a:t>do not need </a:t>
            </a:r>
            <a:r>
              <a:rPr lang="en-GB" sz="2400" dirty="0"/>
              <a:t>to see a </a:t>
            </a:r>
            <a:r>
              <a:rPr lang="en-GB" sz="2400" dirty="0" smtClean="0"/>
              <a:t>gynaecologist or doctor. </a:t>
            </a:r>
            <a:endParaRPr lang="en-GB" sz="2400" dirty="0"/>
          </a:p>
        </p:txBody>
      </p:sp>
      <p:pic>
        <p:nvPicPr>
          <p:cNvPr id="4" name="Picture 3" descr="Logo, company name&#10;&#10;Description automatically generated">
            <a:extLst>
              <a:ext uri="{FF2B5EF4-FFF2-40B4-BE49-F238E27FC236}">
                <a16:creationId xmlns:a16="http://schemas.microsoft.com/office/drawing/2014/main" id="{CC6270B6-3ACB-CD40-986E-A26E17376BD0}"/>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309581" y="5609272"/>
            <a:ext cx="1178560" cy="951865"/>
          </a:xfrm>
          <a:prstGeom prst="rect">
            <a:avLst/>
          </a:prstGeom>
        </p:spPr>
      </p:pic>
    </p:spTree>
    <p:extLst>
      <p:ext uri="{BB962C8B-B14F-4D97-AF65-F5344CB8AC3E}">
        <p14:creationId xmlns:p14="http://schemas.microsoft.com/office/powerpoint/2010/main" val="9217453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7927" y="1607561"/>
            <a:ext cx="11517745" cy="3214254"/>
          </a:xfrm>
        </p:spPr>
        <p:txBody>
          <a:bodyPr>
            <a:noAutofit/>
          </a:bodyPr>
          <a:lstStyle/>
          <a:p>
            <a:pPr marL="0" indent="0">
              <a:buNone/>
            </a:pPr>
            <a:r>
              <a:rPr lang="en-GB" sz="2200" b="1" dirty="0"/>
              <a:t>Myth: </a:t>
            </a:r>
            <a:r>
              <a:rPr lang="en-GB" sz="2200" b="1" dirty="0" smtClean="0"/>
              <a:t>Periods </a:t>
            </a:r>
            <a:r>
              <a:rPr lang="en-GB" sz="2200" b="1" dirty="0"/>
              <a:t>should last for exactly one week</a:t>
            </a:r>
          </a:p>
          <a:p>
            <a:r>
              <a:rPr lang="en-GB" sz="2200" dirty="0"/>
              <a:t>Everyone’s period is different. It's perfectly natural for a period to last anywhere between three to seven days. A period may be irregular, especially when it first begins. </a:t>
            </a:r>
            <a:r>
              <a:rPr lang="en-GB" sz="2200" dirty="0" smtClean="0"/>
              <a:t/>
            </a:r>
            <a:br>
              <a:rPr lang="en-GB" sz="2200" dirty="0" smtClean="0"/>
            </a:br>
            <a:endParaRPr lang="en-GB" sz="2200" dirty="0"/>
          </a:p>
          <a:p>
            <a:pPr marL="0" indent="0">
              <a:buNone/>
            </a:pPr>
            <a:r>
              <a:rPr lang="en-GB" sz="2200" b="1" dirty="0" smtClean="0"/>
              <a:t>Myth</a:t>
            </a:r>
            <a:r>
              <a:rPr lang="en-GB" sz="2200" b="1" dirty="0"/>
              <a:t>: Premenstrual syndrome (PMS) is all in the mind</a:t>
            </a:r>
          </a:p>
          <a:p>
            <a:r>
              <a:rPr lang="en-GB" sz="2200" dirty="0"/>
              <a:t>PMS symptoms are related to the way </a:t>
            </a:r>
            <a:r>
              <a:rPr lang="en-GB" sz="2200" dirty="0" smtClean="0"/>
              <a:t>girls </a:t>
            </a:r>
            <a:r>
              <a:rPr lang="en-GB" sz="2200" dirty="0"/>
              <a:t>hormones change through </a:t>
            </a:r>
            <a:r>
              <a:rPr lang="en-GB" sz="2200" dirty="0" smtClean="0"/>
              <a:t>their monthly </a:t>
            </a:r>
            <a:r>
              <a:rPr lang="en-GB" sz="2200" dirty="0"/>
              <a:t>cycle. Symptoms can be emotional (like irritability, depression or fatigue, and physical (cramps or headaches). </a:t>
            </a:r>
          </a:p>
        </p:txBody>
      </p:sp>
      <p:pic>
        <p:nvPicPr>
          <p:cNvPr id="5" name="Picture 4" descr="Logo, company name&#10;&#10;Description automatically generated">
            <a:extLst>
              <a:ext uri="{FF2B5EF4-FFF2-40B4-BE49-F238E27FC236}">
                <a16:creationId xmlns:a16="http://schemas.microsoft.com/office/drawing/2014/main" id="{CC6270B6-3ACB-CD40-986E-A26E17376BD0}"/>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309581" y="5609272"/>
            <a:ext cx="1178560" cy="951865"/>
          </a:xfrm>
          <a:prstGeom prst="rect">
            <a:avLst/>
          </a:prstGeom>
        </p:spPr>
      </p:pic>
      <p:sp>
        <p:nvSpPr>
          <p:cNvPr id="6" name="Title 1"/>
          <p:cNvSpPr>
            <a:spLocks noGrp="1"/>
          </p:cNvSpPr>
          <p:nvPr>
            <p:ph type="title"/>
          </p:nvPr>
        </p:nvSpPr>
        <p:spPr>
          <a:xfrm>
            <a:off x="309581" y="281998"/>
            <a:ext cx="10515600" cy="1325563"/>
          </a:xfrm>
        </p:spPr>
        <p:txBody>
          <a:bodyPr>
            <a:normAutofit/>
          </a:bodyPr>
          <a:lstStyle/>
          <a:p>
            <a:r>
              <a:rPr lang="en-GB" dirty="0" smtClean="0">
                <a:latin typeface="Arial Rounded MT Bold" panose="020F0704030504030204" pitchFamily="34" charset="0"/>
              </a:rPr>
              <a:t>Facts or Myths!</a:t>
            </a:r>
            <a:endParaRPr lang="en-GB" dirty="0">
              <a:latin typeface="Arial Rounded MT Bold" panose="020F0704030504030204" pitchFamily="34" charset="0"/>
            </a:endParaRPr>
          </a:p>
        </p:txBody>
      </p:sp>
    </p:spTree>
    <p:extLst>
      <p:ext uri="{BB962C8B-B14F-4D97-AF65-F5344CB8AC3E}">
        <p14:creationId xmlns:p14="http://schemas.microsoft.com/office/powerpoint/2010/main" val="10303942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TotalTime>
  <Words>826</Words>
  <Application>Microsoft Office PowerPoint</Application>
  <PresentationFormat>Widescreen</PresentationFormat>
  <Paragraphs>64</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Arial Rounded MT Bold</vt:lpstr>
      <vt:lpstr>Calibri</vt:lpstr>
      <vt:lpstr>Calibri Light</vt:lpstr>
      <vt:lpstr>Office Theme</vt:lpstr>
      <vt:lpstr>Health &amp; Wellbeing Puberty </vt:lpstr>
      <vt:lpstr>What are periods? </vt:lpstr>
      <vt:lpstr>When will they start?  </vt:lpstr>
      <vt:lpstr>How long will they last? </vt:lpstr>
      <vt:lpstr>Sanitary products available</vt:lpstr>
      <vt:lpstr>Sanitary products available</vt:lpstr>
      <vt:lpstr>PMS Pre-menstrual Syndrome  </vt:lpstr>
      <vt:lpstr>Facts or Myths!</vt:lpstr>
      <vt:lpstr>Facts or Myths!</vt:lpstr>
      <vt:lpstr>Support at Crown Hills </vt:lpstr>
      <vt:lpstr>Changing your mind set! </vt:lpstr>
      <vt:lpstr>Changing your mind set! </vt:lpstr>
    </vt:vector>
  </TitlesOfParts>
  <Company>Crown Hills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Puberty</dc:title>
  <dc:creator>Alexandra Dawson</dc:creator>
  <cp:lastModifiedBy>SallyAnn DUIS</cp:lastModifiedBy>
  <cp:revision>14</cp:revision>
  <dcterms:created xsi:type="dcterms:W3CDTF">2022-03-24T17:59:27Z</dcterms:created>
  <dcterms:modified xsi:type="dcterms:W3CDTF">2022-05-26T11:42:41Z</dcterms:modified>
</cp:coreProperties>
</file>