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1" r:id="rId8"/>
    <p:sldId id="262" r:id="rId9"/>
    <p:sldId id="260" r:id="rId10"/>
    <p:sldId id="268" r:id="rId11"/>
    <p:sldId id="265" r:id="rId12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13209-AA20-4782-8BA9-2EDE6851ACBA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80FAE-DAA4-4E97-BBE7-931FFD5EE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5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x posters in all rooms which explain process and provide examples of how to complete tasks</a:t>
            </a:r>
          </a:p>
          <a:p>
            <a:r>
              <a:rPr lang="en-GB" dirty="0" err="1"/>
              <a:t>Brettow</a:t>
            </a:r>
            <a:r>
              <a:rPr lang="en-GB" dirty="0"/>
              <a:t> will be added to tutor program and rewards program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8B41A-430F-40D9-BDF3-2E31B07190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5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85F3-2814-4776-A975-701CCEC7D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5D5BA-D854-45C2-A6D3-8C3A0ED30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9F15-5E22-4D1C-8AB5-4337C64E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E4BCD-4B6B-4DD4-8FEA-73D23F2C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9CC1F-160E-4E4D-ABD5-183223C3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4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F7B3-225C-4B8F-9C1C-54585770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3E3E3-3522-48B1-971E-2E8A68041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809D0-C620-4EA5-9CA3-D47FF2A1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65D85-F8A5-4CBA-99DE-C9F90FE7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3EAB7-3429-4909-AB28-93A0504E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4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6E3B11-3BF2-436C-AB74-2555C95C2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5E1B7-D015-47A3-9360-081DDB7D5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A2760-E2DC-48AA-83CE-BEF0E462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0AA32-33F3-496A-B1FD-A903135A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1C0D8-9506-438D-9668-9BF0F974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0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F884-06D2-46E0-9D14-D82D58FD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6D17-B097-4D80-8E1B-979C9F19B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8BC07-7BDB-451F-947D-673655DC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3723E-CF4A-4AE7-AF9E-804DC5F0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F72A8-4D6C-4C16-8683-CD64C775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7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3B674-8611-458A-B126-8E331C04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8435E-7110-4444-BB20-D3330E24E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8269-69C9-47F1-B724-DE9C6101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1FBC1-5640-4EF9-817E-2A374D02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1A19-0160-4C9E-9578-C4804435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8311-7509-4444-A7A1-DEF44035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871C-D6B7-4C3F-BC3D-498147B05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3BA3C-95F2-48BB-BD44-F83A63DF5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43C84-BD63-487C-8566-C59F0318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6DA37-6D31-4CA8-A8CB-60F6FEA4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BD7EA-82B1-429E-9213-AE6423B2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0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1959-D4DD-48B1-917B-DF544446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253F-399D-47C1-8C71-E8C33973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3B738-F27A-42CA-815A-D4B3F66C7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60697-BFAC-4768-94EA-69ECD7F35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7813A-AF30-4AA2-915B-DF880F61A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ED221-007E-4849-B7D0-87FF04EA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CEA63-F6F0-4D1E-85C0-DD8E467E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B83A9-6ACA-4526-AA32-DC3485F8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1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105C-126E-4E5D-8946-8D648837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A18D8-EDBA-48CB-9A3B-69C01E72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5C8F1-F034-49BA-98CA-F322D953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49C5E-3898-4ECE-B94F-C98BAFA8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0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9ACAD-8278-4105-B9B9-F9D1189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AE5D7-6083-41CB-AEF1-61FB5AD9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F074-A304-4D36-8814-8E41186F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6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19CE1-ADA9-49EC-BEE6-60538995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D69FE-2D68-4BC9-92FE-359069AD1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2E484-E864-4BDC-93A4-4A059488B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CED2A-23AC-40C6-B8EE-44FD1E6B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ABC5-2E10-4E9B-A6D5-92F6E826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76E0E-BC09-40EE-9F28-4A6F261E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3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CE3F-B070-4D44-BEF9-F0B1C21D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4E56D-7F2D-471C-93DD-0D9FE4D92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5FB76-1B94-41F2-90C0-8B40DF5EB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60F1E-F89F-4FE5-ABE7-AB8CC8C1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0C897-B4D2-46BA-A7FF-EFE98B9F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AAA0B-E9F2-41A3-91A8-91B0DBAC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3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4052CE-AC4F-4C9A-99DE-44B6D900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29F56-BFB5-410F-8D41-8D71B98E2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3DBD-1D5D-4BC1-84CA-B0024A3FE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390B-AFD1-47EF-8C03-CF395E869953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7B384-55C9-4E97-8969-8AFA175E1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ACA70-D90B-4536-9617-B68D5BCEA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8CFA-EC21-47A6-B3B9-0069AB75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s://forms.office.com/e/tZjkgEAK5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0D3763-3928-4C63-8C22-C59FC310EC8D}"/>
              </a:ext>
            </a:extLst>
          </p:cNvPr>
          <p:cNvSpPr txBox="1"/>
          <p:nvPr/>
        </p:nvSpPr>
        <p:spPr>
          <a:xfrm>
            <a:off x="331694" y="36045"/>
            <a:ext cx="5074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Why BRETTOW?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2483A-89C4-4B7A-B6DD-86BA1B22C3C0}"/>
              </a:ext>
            </a:extLst>
          </p:cNvPr>
          <p:cNvSpPr txBox="1"/>
          <p:nvPr/>
        </p:nvSpPr>
        <p:spPr>
          <a:xfrm>
            <a:off x="5668804" y="2508016"/>
            <a:ext cx="63559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400" dirty="0"/>
              <a:t>We need a new, additional rewards system that celebrates students personal development, alongside commitment and attendance.</a:t>
            </a:r>
          </a:p>
          <a:p>
            <a:endParaRPr lang="en-GB" sz="2400" dirty="0"/>
          </a:p>
          <a:p>
            <a:r>
              <a:rPr lang="en-GB" sz="2400" dirty="0"/>
              <a:t>We want to reward students for what they do outside of the curriculum, such as taking on volunteering roles, completing extra curricular activities, leadership roles, entering competitions and attending a wide range of trips.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A49D6-1CBA-4632-9D34-EEDBC5748F86}"/>
              </a:ext>
            </a:extLst>
          </p:cNvPr>
          <p:cNvSpPr txBox="1"/>
          <p:nvPr/>
        </p:nvSpPr>
        <p:spPr>
          <a:xfrm>
            <a:off x="5767416" y="1017220"/>
            <a:ext cx="6164608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sz="2400" b="0" i="1" u="none" strike="noStrike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“We want every student to be the best they can be, thrive in the best possible career and contribute positively to society.” </a:t>
            </a:r>
            <a:r>
              <a:rPr lang="en-GB" sz="2400" b="0" i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47513-3476-4828-88CC-FA344F4FF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7"/>
          <a:stretch/>
        </p:blipFill>
        <p:spPr>
          <a:xfrm>
            <a:off x="2995125" y="6526101"/>
            <a:ext cx="6645216" cy="272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CADFCC-6809-4DAE-83E6-1E07F6218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15" t="17319" r="36617" b="5939"/>
          <a:stretch/>
        </p:blipFill>
        <p:spPr>
          <a:xfrm>
            <a:off x="755198" y="1017220"/>
            <a:ext cx="3789908" cy="53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9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F1CE8D-4DD7-40F9-9BC6-5E93B2894F3F}"/>
              </a:ext>
            </a:extLst>
          </p:cNvPr>
          <p:cNvSpPr txBox="1"/>
          <p:nvPr/>
        </p:nvSpPr>
        <p:spPr>
          <a:xfrm>
            <a:off x="331694" y="259977"/>
            <a:ext cx="5074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is BRETTOW?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1C856-AAD6-487E-A656-77B698AA2A41}"/>
              </a:ext>
            </a:extLst>
          </p:cNvPr>
          <p:cNvSpPr txBox="1"/>
          <p:nvPr/>
        </p:nvSpPr>
        <p:spPr>
          <a:xfrm>
            <a:off x="331694" y="1268506"/>
            <a:ext cx="8884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Be Ready To Take On The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EC7A6-6639-416F-B16B-F2D7A6E1C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4" t="12549" r="30955" b="5882"/>
          <a:stretch/>
        </p:blipFill>
        <p:spPr>
          <a:xfrm>
            <a:off x="7826191" y="400453"/>
            <a:ext cx="4455459" cy="6057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B69383-A111-44F8-B0E9-7F710B6657BD}"/>
              </a:ext>
            </a:extLst>
          </p:cNvPr>
          <p:cNvSpPr txBox="1"/>
          <p:nvPr/>
        </p:nvSpPr>
        <p:spPr>
          <a:xfrm>
            <a:off x="235540" y="2872589"/>
            <a:ext cx="725244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The 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Brettow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 Awards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are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designed to recognise and celebrate student successes as independent, self-reliant and dedicated citizens who are charitable, healthy leaders, who aspire to great things, are globally aware and who contribute positively to the school and its community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​.</a:t>
            </a:r>
          </a:p>
          <a:p>
            <a:endParaRPr lang="en-GB" sz="240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400" dirty="0"/>
              <a:t>There are 5 </a:t>
            </a:r>
            <a:r>
              <a:rPr lang="en-GB" sz="2400" dirty="0" err="1"/>
              <a:t>Brettow</a:t>
            </a:r>
            <a:r>
              <a:rPr lang="en-GB" sz="2400" dirty="0"/>
              <a:t> units to complete.</a:t>
            </a:r>
          </a:p>
          <a:p>
            <a:endParaRPr lang="en-GB" sz="2400" b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8F950-146B-4D8D-AE27-0BF26C3FC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67"/>
          <a:stretch/>
        </p:blipFill>
        <p:spPr>
          <a:xfrm>
            <a:off x="2995125" y="6526101"/>
            <a:ext cx="6645216" cy="2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66166-55F5-44A5-8450-D5548EDF9CC7}"/>
              </a:ext>
            </a:extLst>
          </p:cNvPr>
          <p:cNvSpPr txBox="1"/>
          <p:nvPr/>
        </p:nvSpPr>
        <p:spPr>
          <a:xfrm>
            <a:off x="331694" y="259977"/>
            <a:ext cx="6831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How does BRETTOW work?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235B3-7C07-4227-92DE-93F7C8128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5" t="11765" r="30661" b="5621"/>
          <a:stretch/>
        </p:blipFill>
        <p:spPr>
          <a:xfrm>
            <a:off x="6622367" y="1204565"/>
            <a:ext cx="2219816" cy="3030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C6D83-7981-485F-ACC7-F538F2F52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12" t="22364" r="31912" b="6798"/>
          <a:stretch/>
        </p:blipFill>
        <p:spPr>
          <a:xfrm>
            <a:off x="8951772" y="2295331"/>
            <a:ext cx="3240228" cy="4141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1ACE1C-B5C0-4543-9BB4-AC6160225871}"/>
              </a:ext>
            </a:extLst>
          </p:cNvPr>
          <p:cNvSpPr txBox="1"/>
          <p:nvPr/>
        </p:nvSpPr>
        <p:spPr>
          <a:xfrm>
            <a:off x="331694" y="1430219"/>
            <a:ext cx="559324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Within each unit there are 3 </a:t>
            </a:r>
            <a:r>
              <a:rPr lang="en-GB" sz="2400" dirty="0" err="1"/>
              <a:t>Brettow</a:t>
            </a:r>
            <a:r>
              <a:rPr lang="en-GB" sz="2400" dirty="0"/>
              <a:t> tasks to be completed in order to achieve a Bronze, Silver and Gold award.</a:t>
            </a:r>
          </a:p>
          <a:p>
            <a:endParaRPr lang="en-GB" sz="800" dirty="0"/>
          </a:p>
          <a:p>
            <a:endParaRPr lang="en-GB" sz="800" dirty="0"/>
          </a:p>
          <a:p>
            <a:r>
              <a:rPr lang="en-GB" sz="2400" dirty="0"/>
              <a:t>Students can achieve a Bronze Medal by completing </a:t>
            </a:r>
            <a:r>
              <a:rPr lang="en-GB" sz="2400" u="sng" dirty="0"/>
              <a:t>all</a:t>
            </a:r>
            <a:r>
              <a:rPr lang="en-GB" sz="2400" dirty="0"/>
              <a:t> Bronze sections first. </a:t>
            </a:r>
          </a:p>
          <a:p>
            <a:endParaRPr lang="en-GB" sz="800" dirty="0"/>
          </a:p>
          <a:p>
            <a:endParaRPr lang="en-GB" sz="800" dirty="0"/>
          </a:p>
          <a:p>
            <a:r>
              <a:rPr lang="en-GB" sz="2400" dirty="0"/>
              <a:t>Students work independently to provide evidence for each task within a unit (hard copy or online).</a:t>
            </a: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r>
              <a:rPr lang="en-GB" sz="2400" dirty="0"/>
              <a:t>Rewards are celebrated termly as part of the rewards assembly and with an additional end of year celebration. </a:t>
            </a:r>
          </a:p>
          <a:p>
            <a:r>
              <a:rPr lang="en-GB" sz="2400" dirty="0"/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5A7A20-102F-49DE-BF97-C413EB3AC430}"/>
              </a:ext>
            </a:extLst>
          </p:cNvPr>
          <p:cNvCxnSpPr>
            <a:cxnSpLocks/>
          </p:cNvCxnSpPr>
          <p:nvPr/>
        </p:nvCxnSpPr>
        <p:spPr>
          <a:xfrm>
            <a:off x="4547561" y="2364936"/>
            <a:ext cx="207480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064F76-3C7F-4080-9A4C-D57CEAB8072B}"/>
              </a:ext>
            </a:extLst>
          </p:cNvPr>
          <p:cNvCxnSpPr>
            <a:cxnSpLocks/>
          </p:cNvCxnSpPr>
          <p:nvPr/>
        </p:nvCxnSpPr>
        <p:spPr>
          <a:xfrm>
            <a:off x="10116757" y="1374749"/>
            <a:ext cx="0" cy="48816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EE1EDB1-655D-447A-BEA7-6C50D40F8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167"/>
          <a:stretch/>
        </p:blipFill>
        <p:spPr>
          <a:xfrm>
            <a:off x="2995125" y="6526101"/>
            <a:ext cx="6645216" cy="2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66166-55F5-44A5-8450-D5548EDF9CC7}"/>
              </a:ext>
            </a:extLst>
          </p:cNvPr>
          <p:cNvSpPr txBox="1"/>
          <p:nvPr/>
        </p:nvSpPr>
        <p:spPr>
          <a:xfrm>
            <a:off x="331694" y="259977"/>
            <a:ext cx="6831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Providing evidence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ACE1C-B5C0-4543-9BB4-AC6160225871}"/>
              </a:ext>
            </a:extLst>
          </p:cNvPr>
          <p:cNvSpPr txBox="1"/>
          <p:nvPr/>
        </p:nvSpPr>
        <p:spPr>
          <a:xfrm>
            <a:off x="331695" y="1430219"/>
            <a:ext cx="886518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/>
              <a:t>Students will need to submit their </a:t>
            </a:r>
            <a:r>
              <a:rPr lang="en-GB" sz="2400" dirty="0" err="1"/>
              <a:t>Brettow</a:t>
            </a:r>
            <a:r>
              <a:rPr lang="en-GB" sz="2400" dirty="0"/>
              <a:t> Award Passport along with their ‘evidence’ and ‘evidence slip’ (inserted in the Passport).</a:t>
            </a:r>
          </a:p>
          <a:p>
            <a:endParaRPr lang="en-GB" sz="2400" dirty="0"/>
          </a:p>
          <a:p>
            <a:r>
              <a:rPr lang="en-GB" sz="2400" dirty="0"/>
              <a:t>Each Head of Year will have a </a:t>
            </a:r>
            <a:r>
              <a:rPr lang="en-GB" sz="2400" dirty="0" err="1"/>
              <a:t>Brettow</a:t>
            </a:r>
            <a:r>
              <a:rPr lang="en-GB" sz="2400" dirty="0"/>
              <a:t> Box for submitting the Passport and evidence – students must ensure that their name and form is clearly written on each document and placed in the folder provided. </a:t>
            </a:r>
          </a:p>
          <a:p>
            <a:endParaRPr lang="en-GB" sz="2400" dirty="0"/>
          </a:p>
          <a:p>
            <a:r>
              <a:rPr lang="en-GB" sz="2400" dirty="0"/>
              <a:t>Alternatively, evidence can be submitted online on Teams where students can upload evidence electronically. They will still need to submit their Passport in the box so that it can be updated.  </a:t>
            </a:r>
            <a:endParaRPr lang="en-GB" sz="2400" dirty="0"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E1EDB1-655D-447A-BEA7-6C50D40F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7"/>
          <a:stretch/>
        </p:blipFill>
        <p:spPr>
          <a:xfrm>
            <a:off x="2995125" y="6526101"/>
            <a:ext cx="6645216" cy="272768"/>
          </a:xfrm>
          <a:prstGeom prst="rect">
            <a:avLst/>
          </a:prstGeom>
        </p:spPr>
      </p:pic>
      <p:pic>
        <p:nvPicPr>
          <p:cNvPr id="12" name="Picture 11" descr="A qr code on a dark background&#10;&#10;Description automatically generated">
            <a:extLst>
              <a:ext uri="{FF2B5EF4-FFF2-40B4-BE49-F238E27FC236}">
                <a16:creationId xmlns:a16="http://schemas.microsoft.com/office/drawing/2014/main" id="{CBAE3DE6-2161-4368-83DE-97FA8A0FC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73" y="5249333"/>
            <a:ext cx="1257905" cy="127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6458F5-F7A7-48C9-B596-4F6F88859A74}"/>
              </a:ext>
            </a:extLst>
          </p:cNvPr>
          <p:cNvSpPr txBox="1"/>
          <p:nvPr/>
        </p:nvSpPr>
        <p:spPr>
          <a:xfrm>
            <a:off x="2609850" y="56015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https://forms.office.com/e/tZjkgEAK5T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710803-16CF-4FAA-AB1B-A5A21799E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611" y="2138689"/>
            <a:ext cx="1209620" cy="14049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F0BA68-8874-48CE-BF97-A1A95B4B1D4B}"/>
              </a:ext>
            </a:extLst>
          </p:cNvPr>
          <p:cNvCxnSpPr>
            <a:cxnSpLocks/>
          </p:cNvCxnSpPr>
          <p:nvPr/>
        </p:nvCxnSpPr>
        <p:spPr>
          <a:xfrm>
            <a:off x="10108692" y="5016573"/>
            <a:ext cx="0" cy="6675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0E8B587-15E0-4297-91F2-BE29D96142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015" t="17319" r="36617" b="5939"/>
          <a:stretch/>
        </p:blipFill>
        <p:spPr>
          <a:xfrm>
            <a:off x="9594638" y="81092"/>
            <a:ext cx="1017846" cy="1446864"/>
          </a:xfrm>
          <a:prstGeom prst="rect">
            <a:avLst/>
          </a:prstGeom>
        </p:spPr>
      </p:pic>
      <p:pic>
        <p:nvPicPr>
          <p:cNvPr id="18" name="Picture 17" descr="A screenshot of a form&#10;&#10;Description automatically generated">
            <a:extLst>
              <a:ext uri="{FF2B5EF4-FFF2-40B4-BE49-F238E27FC236}">
                <a16:creationId xmlns:a16="http://schemas.microsoft.com/office/drawing/2014/main" id="{4A37034F-F6A6-40D3-8D66-14ADE380A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853" y="4321665"/>
            <a:ext cx="1119415" cy="518433"/>
          </a:xfrm>
          <a:prstGeom prst="rect">
            <a:avLst/>
          </a:prstGeom>
        </p:spPr>
      </p:pic>
      <p:sp>
        <p:nvSpPr>
          <p:cNvPr id="19" name="Plus Sign 18">
            <a:extLst>
              <a:ext uri="{FF2B5EF4-FFF2-40B4-BE49-F238E27FC236}">
                <a16:creationId xmlns:a16="http://schemas.microsoft.com/office/drawing/2014/main" id="{60F4C8B3-4E5E-4162-8881-F083F2634230}"/>
              </a:ext>
            </a:extLst>
          </p:cNvPr>
          <p:cNvSpPr/>
          <p:nvPr/>
        </p:nvSpPr>
        <p:spPr>
          <a:xfrm>
            <a:off x="9902975" y="1626810"/>
            <a:ext cx="362857" cy="374952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B666F600-10B2-4345-8FEA-AE7BC80AF53A}"/>
              </a:ext>
            </a:extLst>
          </p:cNvPr>
          <p:cNvSpPr/>
          <p:nvPr/>
        </p:nvSpPr>
        <p:spPr>
          <a:xfrm>
            <a:off x="9901963" y="3681920"/>
            <a:ext cx="362857" cy="374952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AD38C2-683A-474D-A89E-9971436EF5F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462" t="22128" r="18257" b="23861"/>
          <a:stretch/>
        </p:blipFill>
        <p:spPr>
          <a:xfrm>
            <a:off x="9387646" y="5780846"/>
            <a:ext cx="1435609" cy="10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66166-55F5-44A5-8450-D5548EDF9CC7}"/>
              </a:ext>
            </a:extLst>
          </p:cNvPr>
          <p:cNvSpPr txBox="1"/>
          <p:nvPr/>
        </p:nvSpPr>
        <p:spPr>
          <a:xfrm>
            <a:off x="331694" y="259977"/>
            <a:ext cx="6831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Examples of evidence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ACE1C-B5C0-4543-9BB4-AC6160225871}"/>
              </a:ext>
            </a:extLst>
          </p:cNvPr>
          <p:cNvSpPr txBox="1"/>
          <p:nvPr/>
        </p:nvSpPr>
        <p:spPr>
          <a:xfrm>
            <a:off x="331694" y="1207825"/>
            <a:ext cx="11614500" cy="51398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u="sng" dirty="0"/>
              <a:t>Forms of evidence can include but are not limited to:</a:t>
            </a:r>
          </a:p>
          <a:p>
            <a:endParaRPr lang="en-GB" sz="3200" u="sng" dirty="0"/>
          </a:p>
          <a:p>
            <a:r>
              <a:rPr lang="en-GB" sz="2400" dirty="0"/>
              <a:t>•	Photograph of student completing the activity or event (with parental permission)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•	Written evidence of participation and signed by the teacher/instructor (to include 	contact details) </a:t>
            </a:r>
          </a:p>
          <a:p>
            <a:r>
              <a:rPr lang="en-GB" sz="2400" dirty="0"/>
              <a:t>•	Example of supporting evidence i.e. poster or leaflet </a:t>
            </a:r>
          </a:p>
          <a:p>
            <a:r>
              <a:rPr lang="en-GB" sz="2400" dirty="0"/>
              <a:t>•	Logged time sheet which is signed and approved by teacher/instructor (full name 	and contact details if someone outside of school i.e. boxing instructor) </a:t>
            </a:r>
          </a:p>
          <a:p>
            <a:endParaRPr lang="en-GB" sz="2400" dirty="0"/>
          </a:p>
          <a:p>
            <a:r>
              <a:rPr lang="en-GB" sz="2400" dirty="0" err="1">
                <a:solidFill>
                  <a:srgbClr val="C00000"/>
                </a:solidFill>
              </a:rPr>
              <a:t>Brettow</a:t>
            </a:r>
            <a:r>
              <a:rPr lang="en-GB" sz="2400" dirty="0">
                <a:solidFill>
                  <a:srgbClr val="C00000"/>
                </a:solidFill>
              </a:rPr>
              <a:t> evidence forms will be available as inserts in the Passport to assist with this process.</a:t>
            </a:r>
            <a:endParaRPr lang="en-GB" sz="2400" dirty="0">
              <a:solidFill>
                <a:srgbClr val="C00000"/>
              </a:solidFill>
              <a:cs typeface="Calibri"/>
            </a:endParaRPr>
          </a:p>
          <a:p>
            <a:r>
              <a:rPr lang="en-GB" sz="2400" dirty="0"/>
              <a:t> </a:t>
            </a:r>
          </a:p>
          <a:p>
            <a:pPr algn="ctr"/>
            <a:r>
              <a:rPr lang="en-GB" sz="2400" b="1" i="1" dirty="0"/>
              <a:t>Pupil Premium students are able to receive funds to support tasks where required, for example with bus/travel costs to the museum. </a:t>
            </a:r>
            <a:endParaRPr lang="en-GB" sz="2400" b="1" i="1" dirty="0"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E1EDB1-655D-447A-BEA7-6C50D40F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67"/>
          <a:stretch/>
        </p:blipFill>
        <p:spPr>
          <a:xfrm>
            <a:off x="2995125" y="6526101"/>
            <a:ext cx="6645216" cy="2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2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83A0BF-0853-4C46-8BB5-B665F87CB059}"/>
              </a:ext>
            </a:extLst>
          </p:cNvPr>
          <p:cNvSpPr txBox="1"/>
          <p:nvPr/>
        </p:nvSpPr>
        <p:spPr>
          <a:xfrm>
            <a:off x="331694" y="17384"/>
            <a:ext cx="50740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are the BRETTOW Awards?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E0BAC-1CED-49BC-82D7-E7E72D65FBE2}"/>
              </a:ext>
            </a:extLst>
          </p:cNvPr>
          <p:cNvSpPr txBox="1"/>
          <p:nvPr/>
        </p:nvSpPr>
        <p:spPr>
          <a:xfrm>
            <a:off x="5183876" y="-16102"/>
            <a:ext cx="7033146" cy="6001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u="sng" dirty="0"/>
              <a:t>Completion of 1 task:</a:t>
            </a:r>
          </a:p>
          <a:p>
            <a:r>
              <a:rPr lang="en-GB" sz="2400" dirty="0"/>
              <a:t>1 x sticker in book = certificate and postcard home</a:t>
            </a:r>
            <a:endParaRPr lang="en-GB" sz="2400" u="sng" dirty="0"/>
          </a:p>
          <a:p>
            <a:endParaRPr lang="en-GB" sz="2400" u="sng" dirty="0"/>
          </a:p>
          <a:p>
            <a:endParaRPr lang="en-GB" sz="2400" u="sng" dirty="0"/>
          </a:p>
          <a:p>
            <a:endParaRPr lang="en-GB" sz="2400" u="sng" dirty="0"/>
          </a:p>
          <a:p>
            <a:r>
              <a:rPr lang="en-GB" sz="2400" u="sng" dirty="0"/>
              <a:t>Completion of 3 tasks:</a:t>
            </a:r>
            <a:endParaRPr lang="en-GB" sz="2400" u="sng" dirty="0">
              <a:cs typeface="Calibri"/>
            </a:endParaRPr>
          </a:p>
          <a:p>
            <a:r>
              <a:rPr lang="en-GB" sz="2400" dirty="0"/>
              <a:t>3 x stickers = pin badge, certificate – Bronze, Silver of Gold, letter home</a:t>
            </a:r>
            <a:endParaRPr lang="en-GB" sz="2400" u="sng" dirty="0"/>
          </a:p>
          <a:p>
            <a:endParaRPr lang="en-GB" sz="2400" u="sng" dirty="0"/>
          </a:p>
          <a:p>
            <a:endParaRPr lang="en-GB" sz="2400" u="sng" dirty="0"/>
          </a:p>
          <a:p>
            <a:endParaRPr lang="en-GB" sz="2400" u="sng" dirty="0"/>
          </a:p>
          <a:p>
            <a:r>
              <a:rPr lang="en-GB" sz="2400" u="sng" dirty="0"/>
              <a:t>Completion of all Bronze, Silver or Gold units:</a:t>
            </a:r>
          </a:p>
          <a:p>
            <a:r>
              <a:rPr lang="en-GB" sz="2400" dirty="0"/>
              <a:t>Medal, certificate, personal hand written letter home from the Principal. Student Leadership Accreditation.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0" name="AutoShape 2" descr="Wicked Crazy Golf Nights Out in Leicester! | Social Playlist">
            <a:extLst>
              <a:ext uri="{FF2B5EF4-FFF2-40B4-BE49-F238E27FC236}">
                <a16:creationId xmlns:a16="http://schemas.microsoft.com/office/drawing/2014/main" id="{C788E0A4-BB96-4E7F-9A9B-C8A4CC61DF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71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EC967-07A1-4CB7-AAA5-B2C0880BA861}"/>
              </a:ext>
            </a:extLst>
          </p:cNvPr>
          <p:cNvSpPr txBox="1"/>
          <p:nvPr/>
        </p:nvSpPr>
        <p:spPr>
          <a:xfrm>
            <a:off x="193762" y="1715168"/>
            <a:ext cx="45844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Rewards are celebrated termly as part of the rewards assembly and with an additional end of year celebration.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C942C-4D75-4FD7-B7CF-6A1D354DAE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45" y="844446"/>
            <a:ext cx="849255" cy="9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3BFB51-BAE4-438A-951B-03BFFF18108E}"/>
              </a:ext>
            </a:extLst>
          </p:cNvPr>
          <p:cNvSpPr txBox="1"/>
          <p:nvPr/>
        </p:nvSpPr>
        <p:spPr>
          <a:xfrm>
            <a:off x="227531" y="3677157"/>
            <a:ext cx="45506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qualify for entrance to the end of year activity (possible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options to include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Jonny Custard, Boost, Cinema, Tree Top </a:t>
            </a:r>
            <a:r>
              <a:rPr lang="en-GB" sz="2400" dirty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BBQ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must complete a minimum of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tasks (9 stickers) from any units per academic year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69E2F8-0B4D-4DB3-9606-0460F8522E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45" y="3040800"/>
            <a:ext cx="27813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4D619C-9A12-4130-B693-CBAF633E45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25034" y="5174219"/>
            <a:ext cx="4482354" cy="1579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DDD2D7-14D1-4F6B-BBCD-1B03A97BD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1399" y="5377861"/>
            <a:ext cx="1899291" cy="9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2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7E6E503-F58B-4BF8-B6FF-685FDAC7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9627" y="-1139626"/>
            <a:ext cx="6837760" cy="911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F012781-843D-4283-A5D0-CBE8C42D8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6355" r="3828" b="5375"/>
          <a:stretch/>
        </p:blipFill>
        <p:spPr bwMode="auto">
          <a:xfrm rot="12088677">
            <a:off x="6644531" y="2209743"/>
            <a:ext cx="5884946" cy="411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2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8E20378-7397-4D92-8D78-837BC15F0F5B}"/>
              </a:ext>
            </a:extLst>
          </p:cNvPr>
          <p:cNvSpPr txBox="1"/>
          <p:nvPr/>
        </p:nvSpPr>
        <p:spPr>
          <a:xfrm>
            <a:off x="0" y="9930"/>
            <a:ext cx="12191999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 support sheet displayed in classrooms and online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017492-86AF-4F90-9593-4A8BD491C13C}"/>
              </a:ext>
            </a:extLst>
          </p:cNvPr>
          <p:cNvGraphicFramePr>
            <a:graphicFrameLocks noGrp="1"/>
          </p:cNvGraphicFramePr>
          <p:nvPr/>
        </p:nvGraphicFramePr>
        <p:xfrm>
          <a:off x="165847" y="658004"/>
          <a:ext cx="11864787" cy="569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65">
                  <a:extLst>
                    <a:ext uri="{9D8B030D-6E8A-4147-A177-3AD203B41FA5}">
                      <a16:colId xmlns:a16="http://schemas.microsoft.com/office/drawing/2014/main" val="1875013312"/>
                    </a:ext>
                  </a:extLst>
                </a:gridCol>
                <a:gridCol w="1650365">
                  <a:extLst>
                    <a:ext uri="{9D8B030D-6E8A-4147-A177-3AD203B41FA5}">
                      <a16:colId xmlns:a16="http://schemas.microsoft.com/office/drawing/2014/main" val="1654058445"/>
                    </a:ext>
                  </a:extLst>
                </a:gridCol>
                <a:gridCol w="1650365">
                  <a:extLst>
                    <a:ext uri="{9D8B030D-6E8A-4147-A177-3AD203B41FA5}">
                      <a16:colId xmlns:a16="http://schemas.microsoft.com/office/drawing/2014/main" val="2288073945"/>
                    </a:ext>
                  </a:extLst>
                </a:gridCol>
                <a:gridCol w="6913692">
                  <a:extLst>
                    <a:ext uri="{9D8B030D-6E8A-4147-A177-3AD203B41FA5}">
                      <a16:colId xmlns:a16="http://schemas.microsoft.com/office/drawing/2014/main" val="1566595723"/>
                    </a:ext>
                  </a:extLst>
                </a:gridCol>
              </a:tblGrid>
              <a:tr h="534823">
                <a:tc gridSpan="4"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1. Service -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To be ready to take on the world you need to understand how to contribute positively to society. For this BRETTOW Award you need to play an active role as a volunteer by supporting charity and community events</a:t>
                      </a:r>
                    </a:p>
                  </a:txBody>
                  <a:tcPr marL="170688" marR="170688" marT="85344" marB="85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805050"/>
                  </a:ext>
                </a:extLst>
              </a:tr>
              <a:tr h="36340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</a:rPr>
                        <a:t>Bronze</a:t>
                      </a:r>
                    </a:p>
                  </a:txBody>
                  <a:tcPr marL="170688" marR="170688" marT="85344" marB="85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</a:rPr>
                        <a:t>Silver</a:t>
                      </a:r>
                    </a:p>
                  </a:txBody>
                  <a:tcPr marL="170688" marR="170688" marT="85344" marB="85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</a:rPr>
                        <a:t>Gold</a:t>
                      </a:r>
                    </a:p>
                  </a:txBody>
                  <a:tcPr marL="170688" marR="170688" marT="85344" marB="85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</a:rPr>
                        <a:t>Supporting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Evidence</a:t>
                      </a:r>
                    </a:p>
                  </a:txBody>
                  <a:tcPr marL="170688" marR="170688" marT="85344" marB="85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352410"/>
                  </a:ext>
                </a:extLst>
              </a:tr>
              <a:tr h="173474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Task 2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Complete 2 hours of Voluntary service</a:t>
                      </a:r>
                    </a:p>
                  </a:txBody>
                  <a:tcPr marL="170688" marR="170688" marT="85344" marB="85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Task 5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Complete 4 hours of Voluntary service</a:t>
                      </a:r>
                    </a:p>
                  </a:txBody>
                  <a:tcPr marL="170688" marR="170688" marT="85344" marB="85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Task 8</a:t>
                      </a:r>
                    </a:p>
                    <a:p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Complete 6 hours of Voluntary service</a:t>
                      </a:r>
                    </a:p>
                  </a:txBody>
                  <a:tcPr marL="170688" marR="170688" marT="85344" marB="85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Volunteering must be completed </a:t>
                      </a:r>
                      <a:r>
                        <a:rPr lang="en-GB" sz="2000" u="sng" dirty="0"/>
                        <a:t>independently out of school</a:t>
                      </a:r>
                      <a:r>
                        <a:rPr lang="en-GB" sz="2000" dirty="0"/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You could ask to volunteer at a local community centre such as Wesley Hall or Highfields Centre. 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000" dirty="0"/>
                        <a:t>You could volunteer at a charity shop or help your training coach at your boxing or basketball club. A full list of volunteering ideas are available on the </a:t>
                      </a:r>
                      <a:r>
                        <a:rPr lang="en-GB" sz="2000" dirty="0" err="1"/>
                        <a:t>Brettow</a:t>
                      </a:r>
                      <a:r>
                        <a:rPr lang="en-GB" sz="2000" dirty="0"/>
                        <a:t> page on the school website.</a:t>
                      </a:r>
                    </a:p>
                    <a:p>
                      <a:endParaRPr lang="en-GB" sz="2000" dirty="0"/>
                    </a:p>
                    <a:p>
                      <a:r>
                        <a:rPr lang="en-GB" sz="2000" dirty="0"/>
                        <a:t>You can use the </a:t>
                      </a:r>
                      <a:r>
                        <a:rPr lang="en-GB" sz="2000" i="1" dirty="0" err="1"/>
                        <a:t>Brettow</a:t>
                      </a:r>
                      <a:r>
                        <a:rPr lang="en-GB" sz="2000" i="1" dirty="0"/>
                        <a:t> Time Sheet </a:t>
                      </a:r>
                      <a:r>
                        <a:rPr lang="en-GB" sz="2000" dirty="0"/>
                        <a:t>to log the hours completed and ask for it to be signed by the person in charge (their contact details must also be included). </a:t>
                      </a:r>
                    </a:p>
                  </a:txBody>
                  <a:tcPr marL="170688" marR="170688" marT="85344" marB="853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868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39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3996a2-5ec5-4577-814d-7dd90cbdbef3" xsi:nil="true"/>
    <lcf76f155ced4ddcb4097134ff3c332f xmlns="f0a8350e-91ea-4de3-87a2-a3688b48817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DF6D2887A974D9DAAEDDA498EC6E1" ma:contentTypeVersion="13" ma:contentTypeDescription="Create a new document." ma:contentTypeScope="" ma:versionID="c5dad5c9231724fd095a2af349d40912">
  <xsd:schema xmlns:xsd="http://www.w3.org/2001/XMLSchema" xmlns:xs="http://www.w3.org/2001/XMLSchema" xmlns:p="http://schemas.microsoft.com/office/2006/metadata/properties" xmlns:ns2="f0a8350e-91ea-4de3-87a2-a3688b48817f" xmlns:ns3="543996a2-5ec5-4577-814d-7dd90cbdbef3" targetNamespace="http://schemas.microsoft.com/office/2006/metadata/properties" ma:root="true" ma:fieldsID="b7890cbf4d3d0932360f2df5eb57dae3" ns2:_="" ns3:_="">
    <xsd:import namespace="f0a8350e-91ea-4de3-87a2-a3688b48817f"/>
    <xsd:import namespace="543996a2-5ec5-4577-814d-7dd90cbdbe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8350e-91ea-4de3-87a2-a3688b4881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a2187de-7d2c-48ec-883e-e79553db62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996a2-5ec5-4577-814d-7dd90cbdbef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7c84ee0-bf64-4c09-bb79-412e82fcc13a}" ma:internalName="TaxCatchAll" ma:showField="CatchAllData" ma:web="543996a2-5ec5-4577-814d-7dd90cbdb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09E095-4959-4840-82D6-0A46835A0826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543996a2-5ec5-4577-814d-7dd90cbdbef3"/>
    <ds:schemaRef ds:uri="f0a8350e-91ea-4de3-87a2-a3688b48817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7D67C28-DFF4-4827-ABA8-F4C43A8AD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8350e-91ea-4de3-87a2-a3688b48817f"/>
    <ds:schemaRef ds:uri="543996a2-5ec5-4577-814d-7dd90cbdbe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F6D18E-10C9-4452-B855-8FFAD80695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16264</TotalTime>
  <Words>820</Words>
  <Application>Microsoft Office PowerPoint</Application>
  <PresentationFormat>Widescreen</PresentationFormat>
  <Paragraphs>82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Sally-Ann DUIS</dc:creator>
  <cp:lastModifiedBy>Sally-Ann DUIS</cp:lastModifiedBy>
  <cp:revision>40</cp:revision>
  <cp:lastPrinted>2024-01-30T12:24:48Z</cp:lastPrinted>
  <dcterms:created xsi:type="dcterms:W3CDTF">2024-01-24T12:30:50Z</dcterms:created>
  <dcterms:modified xsi:type="dcterms:W3CDTF">2024-05-07T11:27:36Z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0x01010087CDF6D2887A974D9DAAEDDA498EC6E1</vt:lpwstr>
  </property>
  <property fmtid="{D5CDD505-2E9C-101B-9397-08002B2CF9AE}" pid="3" name="MediaServiceImageTags">
    <vt:lpwstr/>
  </property>
</Properties>
</file>